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8" r:id="rId1"/>
  </p:sldMasterIdLst>
  <p:notesMasterIdLst>
    <p:notesMasterId r:id="rId70"/>
  </p:notesMasterIdLst>
  <p:sldIdLst>
    <p:sldId id="374" r:id="rId2"/>
    <p:sldId id="373" r:id="rId3"/>
    <p:sldId id="256" r:id="rId4"/>
    <p:sldId id="313" r:id="rId5"/>
    <p:sldId id="264" r:id="rId6"/>
    <p:sldId id="260" r:id="rId7"/>
    <p:sldId id="265" r:id="rId8"/>
    <p:sldId id="266" r:id="rId9"/>
    <p:sldId id="268" r:id="rId10"/>
    <p:sldId id="269" r:id="rId11"/>
    <p:sldId id="270" r:id="rId12"/>
    <p:sldId id="275" r:id="rId13"/>
    <p:sldId id="276" r:id="rId14"/>
    <p:sldId id="320" r:id="rId15"/>
    <p:sldId id="272" r:id="rId16"/>
    <p:sldId id="327" r:id="rId17"/>
    <p:sldId id="274" r:id="rId18"/>
    <p:sldId id="277" r:id="rId19"/>
    <p:sldId id="278" r:id="rId20"/>
    <p:sldId id="322" r:id="rId21"/>
    <p:sldId id="273" r:id="rId22"/>
    <p:sldId id="279" r:id="rId23"/>
    <p:sldId id="284" r:id="rId24"/>
    <p:sldId id="314" r:id="rId25"/>
    <p:sldId id="285" r:id="rId26"/>
    <p:sldId id="281" r:id="rId27"/>
    <p:sldId id="315" r:id="rId28"/>
    <p:sldId id="335" r:id="rId29"/>
    <p:sldId id="262" r:id="rId30"/>
    <p:sldId id="339" r:id="rId31"/>
    <p:sldId id="336" r:id="rId32"/>
    <p:sldId id="340" r:id="rId33"/>
    <p:sldId id="288" r:id="rId34"/>
    <p:sldId id="325" r:id="rId35"/>
    <p:sldId id="257" r:id="rId36"/>
    <p:sldId id="294" r:id="rId37"/>
    <p:sldId id="295" r:id="rId38"/>
    <p:sldId id="296" r:id="rId39"/>
    <p:sldId id="329" r:id="rId40"/>
    <p:sldId id="297" r:id="rId41"/>
    <p:sldId id="353" r:id="rId42"/>
    <p:sldId id="298" r:id="rId43"/>
    <p:sldId id="292" r:id="rId44"/>
    <p:sldId id="341" r:id="rId45"/>
    <p:sldId id="356" r:id="rId46"/>
    <p:sldId id="358" r:id="rId47"/>
    <p:sldId id="362" r:id="rId48"/>
    <p:sldId id="301" r:id="rId49"/>
    <p:sldId id="304" r:id="rId50"/>
    <p:sldId id="343" r:id="rId51"/>
    <p:sldId id="317" r:id="rId52"/>
    <p:sldId id="359" r:id="rId53"/>
    <p:sldId id="371" r:id="rId54"/>
    <p:sldId id="360" r:id="rId55"/>
    <p:sldId id="312" r:id="rId56"/>
    <p:sldId id="346" r:id="rId57"/>
    <p:sldId id="308" r:id="rId58"/>
    <p:sldId id="309" r:id="rId59"/>
    <p:sldId id="349" r:id="rId60"/>
    <p:sldId id="351" r:id="rId61"/>
    <p:sldId id="361" r:id="rId62"/>
    <p:sldId id="364" r:id="rId63"/>
    <p:sldId id="366" r:id="rId64"/>
    <p:sldId id="368" r:id="rId65"/>
    <p:sldId id="369" r:id="rId66"/>
    <p:sldId id="370" r:id="rId67"/>
    <p:sldId id="372" r:id="rId68"/>
    <p:sldId id="367" r:id="rId6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BACD"/>
    <a:srgbClr val="FFFF99"/>
    <a:srgbClr val="FFFF00"/>
    <a:srgbClr val="FF9900"/>
    <a:srgbClr val="F1F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AAD2DB-3606-42CC-B189-5F3330BB4351}" v="19" dt="2026-10-05T20:36:19.7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53" autoAdjust="0"/>
    <p:restoredTop sz="58305" autoAdjust="0"/>
  </p:normalViewPr>
  <p:slideViewPr>
    <p:cSldViewPr snapToGrid="0">
      <p:cViewPr varScale="1">
        <p:scale>
          <a:sx n="55" d="100"/>
          <a:sy n="55" d="100"/>
        </p:scale>
        <p:origin x="470" y="53"/>
      </p:cViewPr>
      <p:guideLst/>
    </p:cSldViewPr>
  </p:slideViewPr>
  <p:outlineViewPr>
    <p:cViewPr>
      <p:scale>
        <a:sx n="33" d="100"/>
        <a:sy n="33" d="100"/>
      </p:scale>
      <p:origin x="0" y="-1430"/>
    </p:cViewPr>
    <p:sldLst>
      <p:sld r:id="rId1" collapse="1"/>
    </p:sldLst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-22699"/>
    </p:cViewPr>
  </p:sorterViewPr>
  <p:notesViewPr>
    <p:cSldViewPr snapToGrid="0">
      <p:cViewPr varScale="1">
        <p:scale>
          <a:sx n="72" d="100"/>
          <a:sy n="72" d="100"/>
        </p:scale>
        <p:origin x="701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B3213-E57D-44D0-AB90-CF1A792A8AEE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82C00-3EFF-42F5-89EB-ADDB98D4854B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83212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annica.com/technology/technology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annica.com/biography/John-V-Atanasoff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build-electronic-circuits.com/what-is-a-microcontroller/" TargetMode="External"/><Relationship Id="rId4" Type="http://schemas.openxmlformats.org/officeDocument/2006/relationships/hyperlink" Target="https://www.britannica.com/biography/Clifford-E-Berry" TargetMode="Externa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riam-webster.com/dictionary/syntax" TargetMode="External"/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merriam-webster.com/dictionary/academia" TargetMode="Externa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annica.com/science/silicon" TargetMode="External"/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britannica.com/technology/computer-chip" TargetMode="Externa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annica.com/topic/CERN" TargetMode="External"/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67160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50712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Apology Shirley Deuchrass,  Glynne Lloyd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3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68402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2000" dirty="0"/>
              <a:t>Most scientific presentations are introduced with a slide declaring any conflict of interest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4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988727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76177" y="4493455"/>
            <a:ext cx="5396023" cy="130913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NZ" sz="1000" b="0" baseline="0" dirty="0"/>
              <a:t>Brief look at the major developments.</a:t>
            </a:r>
          </a:p>
          <a:p>
            <a:pPr>
              <a:lnSpc>
                <a:spcPct val="150000"/>
              </a:lnSpc>
            </a:pPr>
            <a:r>
              <a:rPr lang="en-NZ" sz="1000" b="0" baseline="0" dirty="0"/>
              <a:t>Each contributed to the development of Artificial intelligence</a:t>
            </a:r>
            <a:endParaRPr lang="en-NZ" sz="1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8070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88600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4651310" cy="1132503"/>
          </a:xfrm>
        </p:spPr>
        <p:txBody>
          <a:bodyPr/>
          <a:lstStyle/>
          <a:p>
            <a:r>
              <a:rPr lang="en-NZ" sz="2000" b="0" dirty="0"/>
              <a:t>Need to count –  animals</a:t>
            </a:r>
          </a:p>
          <a:p>
            <a:r>
              <a:rPr lang="en-NZ" sz="2000" b="0" dirty="0"/>
              <a:t>	     goods bartered or sold</a:t>
            </a:r>
          </a:p>
          <a:p>
            <a:r>
              <a:rPr lang="en-NZ" sz="2000" b="0" dirty="0"/>
              <a:t>	     Money</a:t>
            </a:r>
          </a:p>
          <a:p>
            <a:r>
              <a:rPr lang="en-NZ" sz="2000" b="0" dirty="0"/>
              <a:t>Just simple addition &amp; subtraction		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62622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NZ" sz="2000" b="0" dirty="0"/>
              <a:t>The abacus is earliest known device for mathematical calculations</a:t>
            </a:r>
          </a:p>
          <a:p>
            <a:pPr algn="just">
              <a:lnSpc>
                <a:spcPct val="150000"/>
              </a:lnSpc>
            </a:pPr>
            <a:r>
              <a:rPr lang="en-NZ" sz="2000" b="0" dirty="0"/>
              <a:t>Basic counting device for at least 2,500 yrs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519149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800" b="0" dirty="0"/>
              <a:t>John Napier, 8</a:t>
            </a:r>
            <a:r>
              <a:rPr lang="en-NZ" sz="800" b="0" baseline="30000" dirty="0"/>
              <a:t>th</a:t>
            </a:r>
            <a:r>
              <a:rPr lang="en-NZ" sz="800" b="0" dirty="0"/>
              <a:t> Laird of </a:t>
            </a:r>
            <a:r>
              <a:rPr lang="en-NZ" sz="800" b="0" dirty="0" err="1"/>
              <a:t>Merchiston</a:t>
            </a:r>
            <a:r>
              <a:rPr lang="en-NZ" sz="800" b="0" dirty="0"/>
              <a:t> – Scottish mathematician, physicist &amp; astronomer  published his discovery of logarithms 1614,  </a:t>
            </a:r>
          </a:p>
          <a:p>
            <a:r>
              <a:rPr lang="en-NZ" sz="800" b="0" dirty="0"/>
              <a:t>Adding any two numbers easier than multiplying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589887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NZ" b="0" dirty="0"/>
              <a:t>At</a:t>
            </a:r>
            <a:r>
              <a:rPr lang="en-NZ" b="0" baseline="0" dirty="0"/>
              <a:t> same time first calculators being developed</a:t>
            </a:r>
          </a:p>
          <a:p>
            <a:pPr>
              <a:lnSpc>
                <a:spcPct val="150000"/>
              </a:lnSpc>
            </a:pPr>
            <a:r>
              <a:rPr lang="en-NZ" b="0" baseline="0" dirty="0"/>
              <a:t>German astronomer &amp; mathematician – Wilheim Schickard</a:t>
            </a:r>
          </a:p>
          <a:p>
            <a:pPr>
              <a:lnSpc>
                <a:spcPct val="150000"/>
              </a:lnSpc>
            </a:pPr>
            <a:r>
              <a:rPr lang="en-NZ" b="0" baseline="0" dirty="0"/>
              <a:t>Could add &amp; subtract six digit numbers</a:t>
            </a:r>
          </a:p>
          <a:p>
            <a:pPr>
              <a:lnSpc>
                <a:spcPct val="150000"/>
              </a:lnSpc>
            </a:pPr>
            <a:r>
              <a:rPr lang="en-NZ" b="0" baseline="0" dirty="0"/>
              <a:t>Leonard da Vinci – 100 years earlier</a:t>
            </a:r>
            <a:endParaRPr lang="en-NZ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61893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8800" b="0" i="0" u="none" baseline="0" dirty="0">
                <a:solidFill>
                  <a:srgbClr val="FF0000"/>
                </a:solidFill>
                <a:latin typeface="Aptos" panose="020B0004020202020204" pitchFamily="34" charset="0"/>
                <a:cs typeface="Aparajita" panose="020B0502040204020203" pitchFamily="18" charset="0"/>
              </a:rPr>
              <a:t>Consisted 6 interlocking gears  - one full revolution activated one tenth of a revolution of the adjacent gear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8800" b="0" i="0" u="none" baseline="0" dirty="0">
                <a:solidFill>
                  <a:srgbClr val="FF0000"/>
                </a:solidFill>
                <a:latin typeface="Aptos" panose="020B0004020202020204" pitchFamily="34" charset="0"/>
                <a:cs typeface="Aparajita" panose="020B0502040204020203" pitchFamily="18" charset="0"/>
              </a:rPr>
              <a:t> – decimal based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01586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b="0" dirty="0"/>
              <a:t>Blaise Pascal (1623 – 1662) a French child prodigy - mathematician, physicist &amp; philosopher </a:t>
            </a:r>
          </a:p>
          <a:p>
            <a:r>
              <a:rPr lang="en-NZ" b="0" dirty="0"/>
              <a:t>At age 19 years produced the Pascaline/ Arithmetic machine</a:t>
            </a:r>
          </a:p>
          <a:p>
            <a:r>
              <a:rPr lang="en-NZ" b="0" dirty="0"/>
              <a:t>Invented for father – a tax collector</a:t>
            </a:r>
          </a:p>
          <a:p>
            <a:r>
              <a:rPr lang="en-NZ" b="0" dirty="0"/>
              <a:t>Only able to complete addition &amp; subtraction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94403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b="0" dirty="0"/>
              <a:t>Less than 30 years later a machine capable of multiplication had been designed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96875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Leibniz summarised our approach to this work in the quotation attributed to him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369322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b="0" dirty="0"/>
              <a:t>Textile weaving loom – pattern produced was dependent upon arrangement of rods controlling colours and the movement of the shuttle between them.</a:t>
            </a:r>
          </a:p>
          <a:p>
            <a:r>
              <a:rPr lang="en-NZ" b="0" dirty="0"/>
              <a:t>Punch cards could be created to manage the order in which the rods were arranged before each passage of the shuttle – with a reading device a significant degree of automation was achieved.</a:t>
            </a:r>
          </a:p>
          <a:p>
            <a:r>
              <a:rPr lang="en-NZ" b="0" dirty="0"/>
              <a:t>Complex weaving patterns became readily reproducible.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399650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b="0" dirty="0"/>
              <a:t>The punch card was available as separate cards or as part of a roll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27553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b="0" dirty="0"/>
              <a:t>There was little further development of calculating machines during the next 150 years until 1820.</a:t>
            </a:r>
          </a:p>
          <a:p>
            <a:r>
              <a:rPr lang="en-NZ" b="0" dirty="0"/>
              <a:t>De Colmar spent 10 years in the French army becoming Inspector for supply of the entire army – recognised the need for better means of accounting.</a:t>
            </a:r>
          </a:p>
          <a:p>
            <a:r>
              <a:rPr lang="en-NZ" b="0" dirty="0"/>
              <a:t>The Arithmometer however represented a significant advance  - covered a desktop,  5,500 built 1850 - 1915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26742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b="0" dirty="0"/>
              <a:t>Simultaneously in England Charles Babbage was designing a much more elaborate machine</a:t>
            </a:r>
          </a:p>
          <a:p>
            <a:r>
              <a:rPr lang="en-NZ" b="0" dirty="0"/>
              <a:t>Mathematician &amp; member of Royal Astronomical Society</a:t>
            </a:r>
          </a:p>
          <a:p>
            <a:r>
              <a:rPr lang="en-NZ" b="0" dirty="0"/>
              <a:t>Tables available contained errors – automation would overcome.</a:t>
            </a:r>
          </a:p>
          <a:p>
            <a:r>
              <a:rPr lang="en-NZ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British Govt support to build 1,700 pounds in1823 – 17,000 pounds 1842. ($5.7m NZ 2026)   </a:t>
            </a:r>
          </a:p>
          <a:p>
            <a:r>
              <a:rPr lang="en-NZ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Joseph Clement – precision engineer</a:t>
            </a:r>
            <a:endParaRPr lang="en-NZ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796827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While struggling to have Difference Engine built, Babbage conceived Analytical Engine.</a:t>
            </a:r>
          </a:p>
          <a:p>
            <a:r>
              <a:rPr lang="en-NZ" dirty="0"/>
              <a:t>Carefully designed &amp; accurately described – Royal Astronomical Society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309269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b="0" dirty="0"/>
              <a:t>Daughter of Lord Byron &amp; a gifted mathematician.</a:t>
            </a:r>
          </a:p>
          <a:p>
            <a:r>
              <a:rPr lang="en-NZ" sz="1200" b="0" dirty="0"/>
              <a:t>Lovelace attended Babbage’s lectures &amp; fascinated by his proposal</a:t>
            </a:r>
          </a:p>
          <a:p>
            <a:r>
              <a:rPr lang="en-NZ" sz="1200" b="0" dirty="0"/>
              <a:t>Made important observation – machine could operate on symbols 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974680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calculators became essential to business this spurred the </a:t>
            </a:r>
            <a:r>
              <a:rPr lang="en-NZ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technology</a:t>
            </a: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create a computer.</a:t>
            </a:r>
          </a:p>
          <a:p>
            <a:r>
              <a:rPr lang="en-NZ" sz="1200" dirty="0"/>
              <a:t>Merging of several calculator manufacturers at the end of the 19</a:t>
            </a:r>
            <a:r>
              <a:rPr lang="en-NZ" sz="1200" baseline="30000" dirty="0"/>
              <a:t>th</a:t>
            </a:r>
            <a:r>
              <a:rPr lang="en-NZ" sz="1200" dirty="0"/>
              <a:t> century resulted in the formation of the International Business Machines Corporation (IBM)</a:t>
            </a:r>
          </a:p>
          <a:p>
            <a:r>
              <a:rPr lang="en-NZ" sz="1200" dirty="0"/>
              <a:t>IBM would play a major role in the development of the computer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020988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Concurrent with the development of the business calculator was the creation of the typewriter with its keyboard.</a:t>
            </a:r>
          </a:p>
          <a:p>
            <a:r>
              <a:rPr lang="en-NZ" sz="1200" dirty="0"/>
              <a:t>During the early 20</a:t>
            </a:r>
            <a:r>
              <a:rPr lang="en-NZ" sz="1200" baseline="30000" dirty="0"/>
              <a:t>th</a:t>
            </a:r>
            <a:r>
              <a:rPr lang="en-NZ" sz="1200" dirty="0"/>
              <a:t> century the importance of the calculator had been significantly extended as more complex mathematic solutions were incorporated.</a:t>
            </a:r>
          </a:p>
          <a:p>
            <a:r>
              <a:rPr lang="en-NZ" dirty="0"/>
              <a:t>Consequently, by 1930  (less than 100 years ago) the scene was set for the development of the computer as we know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23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587747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During the 1930s </a:t>
            </a:r>
            <a:r>
              <a:rPr lang="en-NZ" sz="1200" dirty="0"/>
              <a:t>2 universities in Cambridge USA provided theoretical impetus to the development of the computer. 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24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080393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The electromagnetic relay switch is a simple on/off switch with contacts activated by an electric current acting through an electromagnet. </a:t>
            </a:r>
          </a:p>
          <a:p>
            <a:r>
              <a:rPr lang="en-NZ" dirty="0"/>
              <a:t>The device originally developed to relay the dots and dashes of the Morse telegraph over long distances.</a:t>
            </a:r>
          </a:p>
          <a:p>
            <a:r>
              <a:rPr lang="en-NZ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vacuum tube was able to amplify weak electrical signals and switch currents much more rapidly than the electromagnetic switch &amp; was more reliable.</a:t>
            </a:r>
            <a:endParaRPr lang="en-NZ" dirty="0"/>
          </a:p>
          <a:p>
            <a:r>
              <a:rPr lang="en-NZ" dirty="0"/>
              <a:t>Through their on/off functioning they introduced binary selection into calculator functioning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25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100236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dirty="0"/>
              <a:t>More than 15 metres long, it 	weighed 4,500 kg (5 tons) and consisted of about 750,000 separate parts.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Input and output required three paper-tape readers, two card readers, a card punch, and two typewriters and it took between three and six seconds to add two numbers. </a:t>
            </a:r>
            <a:endParaRPr lang="en-NZ" sz="1200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26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866727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spcAft>
                <a:spcPts val="600"/>
              </a:spcAft>
              <a:buSzPct val="125000"/>
            </a:pPr>
            <a:r>
              <a:rPr lang="en-US" sz="1200" dirty="0"/>
              <a:t>Turing would come to have a major influence on the development of the computer and was the first to indicate the possibility of artificial intelligence.</a:t>
            </a:r>
          </a:p>
          <a:p>
            <a:pPr defTabSz="914400">
              <a:spcAft>
                <a:spcPts val="600"/>
              </a:spcAft>
              <a:buSzPct val="125000"/>
            </a:pPr>
            <a:r>
              <a:rPr lang="en-US" sz="1200" dirty="0"/>
              <a:t>Turing set out to design a computing machine capable of resolving all mathematical problems.</a:t>
            </a:r>
          </a:p>
          <a:p>
            <a:pPr defTabSz="914400">
              <a:spcAft>
                <a:spcPts val="600"/>
              </a:spcAft>
              <a:buSzPct val="125000"/>
            </a:pPr>
            <a:r>
              <a:rPr lang="en-US" sz="1200" dirty="0"/>
              <a:t>He proved it impossible to create a universal mechanical mathematical solver. 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27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873216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DB31F-6366-543B-CEFB-79A202D47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931EAB-2670-61D3-90D9-830F6F2E43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2E5B67-E832-BAD4-8AFD-5205450C3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spcAft>
                <a:spcPts val="600"/>
              </a:spcAft>
              <a:buSzPct val="125000"/>
            </a:pPr>
            <a:endParaRPr lang="en-US" sz="800" dirty="0"/>
          </a:p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541FE-D36E-323C-CC3F-4108F0A9A0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28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755895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29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375396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30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437237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  <a:p>
            <a:r>
              <a:rPr lang="en-NZ" dirty="0"/>
              <a:t>ENIAC enormous..</a:t>
            </a:r>
          </a:p>
          <a:p>
            <a:r>
              <a:rPr lang="en-NZ" dirty="0"/>
              <a:t>Vacuum</a:t>
            </a:r>
            <a:r>
              <a:rPr lang="en-NZ" baseline="0" dirty="0"/>
              <a:t> tubes had a significant failure rate – with large numbers rate of burn out = replacement rate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32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559197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000" baseline="0" dirty="0"/>
              <a:t>Konrad Ernst Otto </a:t>
            </a:r>
            <a:r>
              <a:rPr lang="en-NZ" sz="1000" baseline="0" dirty="0" err="1"/>
              <a:t>Zuse</a:t>
            </a:r>
            <a:r>
              <a:rPr lang="en-NZ" sz="1000" baseline="0" dirty="0"/>
              <a:t> was a German civil engineer, pioneering computer scientist, inventor and businessman. </a:t>
            </a:r>
          </a:p>
          <a:p>
            <a:r>
              <a:rPr lang="en-NZ" sz="1000" baseline="0" dirty="0"/>
              <a:t>His greatest achievement was the world's first programmable computer; the functional program-controlled computer.</a:t>
            </a:r>
          </a:p>
          <a:p>
            <a:r>
              <a:rPr lang="en-NZ" sz="1000" baseline="0" dirty="0"/>
              <a:t>Complete Z3 became operational in May 1941.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33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82333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NZ" sz="800" dirty="0">
                <a:hlinkClick r:id="rId3"/>
              </a:rPr>
              <a:t>John Atanasoff</a:t>
            </a:r>
            <a:r>
              <a:rPr lang="en-NZ" sz="800" dirty="0"/>
              <a:t>, a physicist and mathematician at Iowa State College &amp; graduate assistant </a:t>
            </a:r>
            <a:r>
              <a:rPr lang="en-NZ" sz="800" dirty="0">
                <a:hlinkClick r:id="rId4"/>
              </a:rPr>
              <a:t>Clifford Berry</a:t>
            </a:r>
            <a:r>
              <a:rPr lang="en-NZ" sz="800" dirty="0"/>
              <a:t>, </a:t>
            </a:r>
            <a:endParaRPr lang="en-NZ" sz="800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800" b="0" dirty="0"/>
              <a:t>Capacitor works like a tiny rechargeable battery with very low capacity.  </a:t>
            </a:r>
            <a:r>
              <a:rPr lang="en-NZ" sz="800" dirty="0"/>
              <a:t>It has two plates separated by an insulator.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800" dirty="0"/>
              <a:t>When a voltage applied, one plate develops a positive charge, the other a negative charge.  The charge is stored &amp; can be released in a fraction of a second when needed.  Used for adding a time delay, creating oscillators, &amp; as tiny backup generators for </a:t>
            </a:r>
            <a:r>
              <a:rPr lang="en-NZ" sz="800" dirty="0">
                <a:hlinkClick r:id="rId5"/>
              </a:rPr>
              <a:t>microcontroller</a:t>
            </a:r>
            <a:r>
              <a:rPr lang="en-NZ" sz="8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800" dirty="0"/>
              <a:t>Computer featured - 300 vacuum tubes to control calculations, binary numbers, logic operations (instead of counting), memory capacitors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34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172472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John von Neumann, Hungarian &amp; American mathematician, physicist, computer scientist &amp; engineer with extensive contributions to many fields, including mathematics, physics, economics</a:t>
            </a:r>
            <a:r>
              <a:rPr lang="en-NZ" sz="120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 He played a major role </a:t>
            </a:r>
            <a:r>
              <a:rPr lang="en-NZ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integrating pure &amp;</a:t>
            </a:r>
            <a:r>
              <a:rPr lang="en-NZ" sz="120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applied sciences,</a:t>
            </a:r>
            <a:r>
              <a:rPr lang="en-NZ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a pioneer in building the mathematical framework of quantum physics, in the development of functional</a:t>
            </a:r>
            <a:r>
              <a:rPr lang="en-NZ" sz="120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analysis</a:t>
            </a:r>
            <a:r>
              <a:rPr lang="en-NZ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&amp; game</a:t>
            </a:r>
            <a:r>
              <a:rPr lang="en-NZ" sz="120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theory.</a:t>
            </a:r>
            <a:endParaRPr lang="en-NZ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35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529723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implication of the stored-programme model was that any subsequent programme could read &amp; operate on the programme data &amp; would be capable of self-modification. 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36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63470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Grace Hopper,</a:t>
            </a: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mathematician &amp; computer scientist directly involved in computer programming.  </a:t>
            </a:r>
            <a:r>
              <a:rPr lang="en-NZ" dirty="0"/>
              <a:t>Hopper applied to be commissioned in the Navy early in WW2, however she was turned down</a:t>
            </a:r>
            <a:r>
              <a:rPr lang="en-NZ" baseline="0" dirty="0"/>
              <a:t> -</a:t>
            </a:r>
            <a:r>
              <a:rPr lang="en-NZ" dirty="0"/>
              <a:t> age 34, she was too old to enlist and her weight-to-height ratio was too low, but later accepted &amp; at retirement age 79 years was</a:t>
            </a: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Rear-Admiral in US navy.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She campaigned for high-level languages across the US, led a group which progressively developed COBOL (Common Business-Oriented Language) based upon more English-like </a:t>
            </a:r>
            <a:r>
              <a:rPr lang="en-NZ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syntax</a:t>
            </a: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vocabulary: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COBOL was explicitly a business programming language which became central to the wide acceptance of computers by business after 1959.   FORTRAN, better suited for mathematicians and engineers continued to evolve, and retains a large user base in </a:t>
            </a:r>
            <a:r>
              <a:rPr lang="en-NZ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academia</a:t>
            </a: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among scientists. 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37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736125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Operating system</a:t>
            </a:r>
            <a:r>
              <a:rPr lang="en-NZ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O/S) – computer control function handling the behind-the-scenes such as managing the transitions from one programme to another and access to disk storage and peripheral devices.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Needed to run in parallel with any application programme in use &amp; able to be paused and restarted at same point where interrupted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1960s – separate lines for accounting, commercial data-processing, scientific-technical, decimal etc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38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635235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Batch processing - user handed a deck of punched cards to an operator, who fed them to the machine, &amp; an hour or more later the printed output would be made available for pickup.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Interactive computing involved typing on a keyboard and obtaining immediate feedback from the computer.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Fortan and Cobol sidelined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39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954741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42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301071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integrated circuit (a set of interconnected transistors and resistors on a single silicon wafer, or chip) enabled the development of the first true mass-market minicomputer.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microchip is structured like a nanoscopic 3D city, with billions of transistors (switches) built in layers and connected by miles of microscopic copper wires.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1959 the silicon monolithic integrated circuit using the planar process was developed making mass production commercially viable.  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the mid-1960s into the early ’70s there was an increasing number of electronic components embedded in a single </a:t>
            </a:r>
            <a:r>
              <a:rPr lang="en-NZ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silicon</a:t>
            </a: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NZ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chip</a:t>
            </a: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 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43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673738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EC702-E7E6-60E1-E2D2-B47212B95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32B0EB-E9F5-B7C8-56BE-5AEF0BDAC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6ED49C-0EC2-1E97-146B-DC570AB922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1959 mass production commercially viable.  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the mid-1960s into the early ’70s there was an increasing 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number of electronic components embedded in a single 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silicon chip.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926647-E081-E821-2C74-B7BA3E65B5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44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922420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400" dirty="0"/>
              <a:t>Until this time the keyboard provided the means of interaction </a:t>
            </a:r>
          </a:p>
          <a:p>
            <a:r>
              <a:rPr lang="en-NZ" sz="1400" dirty="0"/>
              <a:t>   with this infantile computer. </a:t>
            </a:r>
          </a:p>
          <a:p>
            <a:r>
              <a:rPr lang="en-NZ" sz="1400" dirty="0"/>
              <a:t>Engelbart an American engineer &amp; pioneer in many aspects of computer science introduced the mouse providing a way of pointing to &amp; clicking to control pathways on  a screen display.</a:t>
            </a:r>
          </a:p>
          <a:p>
            <a:r>
              <a:rPr lang="en-NZ" sz="1400" dirty="0"/>
              <a:t>Initially one button – developed three buttons with individual </a:t>
            </a:r>
          </a:p>
          <a:p>
            <a:r>
              <a:rPr lang="en-NZ" sz="1400" dirty="0"/>
              <a:t>   microswitches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47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693348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Meeting at high school, Allen and Gates were friends &amp;</a:t>
            </a:r>
          </a:p>
          <a:p>
            <a:r>
              <a:rPr lang="en-NZ" dirty="0"/>
              <a:t>   enthusiastic computer programmers. </a:t>
            </a:r>
          </a:p>
          <a:p>
            <a:r>
              <a:rPr lang="en-NZ" dirty="0"/>
              <a:t>Microsoft was formed and when IBM entered the </a:t>
            </a:r>
          </a:p>
          <a:p>
            <a:r>
              <a:rPr lang="en-NZ" dirty="0"/>
              <a:t>    microcomputer business in 1980 formed a partnership    </a:t>
            </a:r>
          </a:p>
          <a:p>
            <a:r>
              <a:rPr lang="en-NZ" dirty="0"/>
              <a:t>    which would lead to the development of the largest software    </a:t>
            </a:r>
          </a:p>
          <a:p>
            <a:r>
              <a:rPr lang="en-NZ" dirty="0"/>
              <a:t>    company in the world. Allen the innovator &amp; Gates predominantly   </a:t>
            </a:r>
          </a:p>
          <a:p>
            <a:r>
              <a:rPr lang="en-NZ" dirty="0"/>
              <a:t>    the marketer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48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289113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It is perhaps of interest to look at development of the Apple computer company.</a:t>
            </a:r>
          </a:p>
          <a:p>
            <a:r>
              <a:rPr lang="en-NZ" dirty="0"/>
              <a:t>Steve Wozniak working as an intern at Hewlett-Packard designed a computer which the company failed to recognise as a potential product.</a:t>
            </a:r>
          </a:p>
          <a:p>
            <a:r>
              <a:rPr lang="en-NZ" dirty="0"/>
              <a:t>Wozniak shared his knowledge with Steve Jobs a fellow Homebrew Computer Club member and they decided to build and market this computer.  </a:t>
            </a:r>
          </a:p>
          <a:p>
            <a:r>
              <a:rPr lang="en-NZ" dirty="0"/>
              <a:t>Wozniak the designer and Jobs the marketer – Playboy advertising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49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9822725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During the next 40 years there has been steady development of </a:t>
            </a:r>
          </a:p>
          <a:p>
            <a:r>
              <a:rPr lang="en-NZ" dirty="0"/>
              <a:t>    the various components of the computer as it currently exists.</a:t>
            </a:r>
          </a:p>
          <a:p>
            <a:r>
              <a:rPr lang="en-NZ" dirty="0"/>
              <a:t>That really completes the development of our present computer.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50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954728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Having created our computer and the instructions on how to </a:t>
            </a:r>
          </a:p>
          <a:p>
            <a:r>
              <a:rPr lang="en-NZ" dirty="0"/>
              <a:t>   make it work there was the need to link separate computers </a:t>
            </a:r>
          </a:p>
          <a:p>
            <a:r>
              <a:rPr lang="en-NZ" dirty="0"/>
              <a:t>   to permit the more rapid sharing of information.</a:t>
            </a:r>
          </a:p>
          <a:p>
            <a:r>
              <a:rPr lang="en-NZ" dirty="0"/>
              <a:t>Two major networks evolved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51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740658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0F2C2-BB18-C74A-4BAC-6439906E6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3F65B7-1E41-BE0E-A10B-76A167F36B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557E5E-0148-25FD-14FD-8091F772B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Linkage of computers beyond the office or laboratory required </a:t>
            </a:r>
          </a:p>
          <a:p>
            <a:r>
              <a:rPr lang="en-NZ" dirty="0"/>
              <a:t>   links through the extensive telecommunications wiring </a:t>
            </a:r>
          </a:p>
          <a:p>
            <a:r>
              <a:rPr lang="en-NZ" dirty="0"/>
              <a:t>   networks then available.</a:t>
            </a:r>
          </a:p>
          <a:p>
            <a:r>
              <a:rPr lang="en-NZ" dirty="0"/>
              <a:t>ARPANET access restricted by authorisation and cost.</a:t>
            </a:r>
          </a:p>
          <a:p>
            <a:r>
              <a:rPr lang="en-NZ" dirty="0"/>
              <a:t>CSNET enabled wide linkages</a:t>
            </a:r>
          </a:p>
          <a:p>
            <a:r>
              <a:rPr lang="en-NZ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Tim Berners-Lee </a:t>
            </a: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England and others at </a:t>
            </a:r>
            <a:r>
              <a:rPr lang="en-NZ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CERN</a:t>
            </a: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(European 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Organization for Nuclear Research) </a:t>
            </a:r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5B66F8-1575-AA24-D0C4-FE1E82B45F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52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6590485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Linkage initially by wire but increasingly from 1990 by Wireless – most effective when devices within line of sight of each other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53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9636570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D3DA5-C73F-0EAD-79B2-5C6B00B8D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BFA981-A0E5-B721-FC3B-825F3BBA11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137DD7-DAD6-ECCF-ADB6-F8493E2C62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In this way we have created extensive and readily accessible worldwide linkages of our devices.</a:t>
            </a:r>
          </a:p>
          <a:p>
            <a:r>
              <a:rPr lang="en-NZ" dirty="0"/>
              <a:t>Linkage initially by wire but increasingly from 1990 by Wireless - uses radio waves to provide high-speed internet and local network access to devices within range of a router or access point.</a:t>
            </a:r>
            <a:r>
              <a:rPr lang="en-NZ" sz="1200" dirty="0"/>
              <a:t>		</a:t>
            </a:r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1C2AC-E428-A005-19A0-16ACD1A0F0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54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6316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Pilot enabled data sharing with a PC &amp; made it possible to 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organize &amp; carry information 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Included an electronic calendar, telephone number &amp; address 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list, memo pad, &amp; expense-tracking software.  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BlackBerry PDA, introduced in 2002, became a favourite in 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the </a:t>
            </a:r>
            <a:r>
              <a:rPr lang="en-NZ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corporate</a:t>
            </a:r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world because of features that allowed 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employees to make secure connections with their company’s </a:t>
            </a:r>
          </a:p>
          <a:p>
            <a:r>
              <a:rPr lang="en-N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databases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55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5455592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At conclusion ask everyone to pull out their smartphone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56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2547628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dirty="0"/>
              <a:t>Over 25 million times more powerful than the Apollo 11 </a:t>
            </a:r>
          </a:p>
          <a:p>
            <a:r>
              <a:rPr lang="en-NZ" sz="1200" dirty="0"/>
              <a:t>   Guidance Computer that successfully put humans on the    </a:t>
            </a:r>
          </a:p>
          <a:p>
            <a:r>
              <a:rPr lang="en-NZ" sz="1200" dirty="0"/>
              <a:t>   moon in 1969.</a:t>
            </a:r>
          </a:p>
          <a:p>
            <a:pPr marL="0" indent="0">
              <a:buFontTx/>
              <a:buNone/>
            </a:pPr>
            <a:r>
              <a:rPr lang="en-NZ" sz="1200" dirty="0"/>
              <a:t>2,000-5,000 times faster than the 1985 Cray-2, historically the </a:t>
            </a:r>
          </a:p>
          <a:p>
            <a:pPr marL="0" indent="0">
              <a:buFontTx/>
              <a:buNone/>
            </a:pPr>
            <a:r>
              <a:rPr lang="en-NZ" sz="1200" dirty="0"/>
              <a:t>   fastest supercomputer &amp; relies on passive cooling.  </a:t>
            </a:r>
          </a:p>
          <a:p>
            <a:pPr marL="0" indent="0">
              <a:buFontTx/>
              <a:buNone/>
            </a:pPr>
            <a:r>
              <a:rPr lang="en-NZ" sz="1200" dirty="0"/>
              <a:t>   The Cray-2 weighed 2.5 tons, required specialized liquid    </a:t>
            </a:r>
          </a:p>
          <a:p>
            <a:pPr marL="0" indent="0">
              <a:buFontTx/>
              <a:buNone/>
            </a:pPr>
            <a:r>
              <a:rPr lang="en-NZ" sz="1200" dirty="0"/>
              <a:t>    coolant, and cost upwards of $16 million.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57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8344745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I have attempted to pull together some definitions of Artificial Intelligence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58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9472027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Our brain is continually receiving input via our senses of 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59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2289727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Not new!</a:t>
            </a:r>
          </a:p>
          <a:p>
            <a:r>
              <a:rPr lang="en-NZ" dirty="0"/>
              <a:t>Note the creation of a chess-playing programme more than 25 </a:t>
            </a:r>
          </a:p>
          <a:p>
            <a:r>
              <a:rPr lang="en-NZ" dirty="0"/>
              <a:t>   years ago able to defeat world Champion Garry Kasparov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60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86376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Facial recognition – Border security, shoplifter identity</a:t>
            </a:r>
          </a:p>
          <a:p>
            <a:r>
              <a:rPr lang="en-NZ" dirty="0"/>
              <a:t>Health care – pathology, radiology</a:t>
            </a:r>
          </a:p>
          <a:p>
            <a:r>
              <a:rPr lang="en-NZ" dirty="0"/>
              <a:t>Number plate recognition – stolen vehicles, failure registration</a:t>
            </a:r>
          </a:p>
          <a:p>
            <a:r>
              <a:rPr lang="en-NZ" dirty="0"/>
              <a:t>AI can out–perform us in the completion of many specific </a:t>
            </a:r>
          </a:p>
          <a:p>
            <a:r>
              <a:rPr lang="en-NZ" dirty="0"/>
              <a:t>   everyday tasks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61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2341114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1BB65-726A-8F48-957E-559811636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4C6099-6C12-36A8-74CF-8C421797E1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F47A93-75D9-FFB7-1616-DB138BBF9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8A288-D9B8-76B4-B30C-11004C7D92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62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3074193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BFE57-7F0F-5B7D-23E9-2BF3300C1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682558-E94D-5661-B949-D342CE7AE3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223D47-5EC8-D267-BE6D-DC09E3060F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D824B7-FEA2-4BC7-4363-840BD2926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63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7168627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A more specific definition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66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7171151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This last characteristic is one which is creating anxiety and provoking urgent wider consideration in how it should be managed.</a:t>
            </a:r>
          </a:p>
          <a:p>
            <a:endParaRPr lang="en-NZ" dirty="0"/>
          </a:p>
          <a:p>
            <a:r>
              <a:rPr lang="en-NZ" dirty="0"/>
              <a:t>However, I leave the final word to Michael Wooldridge an Oxford AI researcher.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67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2864597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F9306-DC85-2C51-92AD-76A1D0FA7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90A77F-83D4-D3CB-466D-99FD064A1F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F1A895-86C1-0B15-685E-DA8ACE629D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Aware of the considerable anxiety some aspects of Artificial </a:t>
            </a:r>
          </a:p>
          <a:p>
            <a:r>
              <a:rPr lang="en-NZ" dirty="0"/>
              <a:t>   Intelligence have created, I will close with words of Oxford AI </a:t>
            </a:r>
          </a:p>
          <a:p>
            <a:r>
              <a:rPr lang="en-NZ" dirty="0"/>
              <a:t>   researcher Michael Wooldridge.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12FC57-C92E-593D-B917-68AE00B627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C82C00-3EFF-42F5-89EB-ADDB98D4854B}" type="slidenum">
              <a:rPr lang="en-NZ" smtClean="0"/>
              <a:t>68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49947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80700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388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09191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51083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10680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17992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28367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14146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6834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89347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7237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4218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2621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62379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96928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87902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58552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D3E68-A166-4B43-8962-8AF1853B3A19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5EB47-E748-4005-B2F7-E224A059E30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30587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erriam-webster.com/dictionary/Enigma" TargetMode="External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g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1.jpe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1.jpe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DB4F0EA-F288-7AB8-F31A-DAE262B6EE2E}"/>
              </a:ext>
            </a:extLst>
          </p:cNvPr>
          <p:cNvSpPr txBox="1"/>
          <p:nvPr/>
        </p:nvSpPr>
        <p:spPr>
          <a:xfrm>
            <a:off x="1572768" y="384048"/>
            <a:ext cx="806500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Artificial Intelligence (AI</a:t>
            </a:r>
            <a:r>
              <a:rPr lang="en-NZ" sz="3600" dirty="0"/>
              <a:t>)</a:t>
            </a:r>
          </a:p>
          <a:p>
            <a:r>
              <a:rPr lang="en-NZ" sz="3600" dirty="0"/>
              <a:t>October series</a:t>
            </a:r>
          </a:p>
          <a:p>
            <a:endParaRPr lang="en-NZ" sz="3600" dirty="0"/>
          </a:p>
          <a:p>
            <a:r>
              <a:rPr lang="en-NZ" sz="3600" dirty="0"/>
              <a:t>Convenors:	Shirley Deuchrass</a:t>
            </a:r>
          </a:p>
          <a:p>
            <a:r>
              <a:rPr lang="en-NZ" sz="3600" dirty="0"/>
              <a:t>					Glynne Lloyd</a:t>
            </a:r>
          </a:p>
          <a:p>
            <a:r>
              <a:rPr lang="en-NZ" sz="3600" dirty="0"/>
              <a:t>					Allan Panting</a:t>
            </a:r>
          </a:p>
          <a:p>
            <a:endParaRPr lang="en-NZ" sz="3600" dirty="0"/>
          </a:p>
          <a:p>
            <a:r>
              <a:rPr lang="en-NZ" sz="3600" b="1" i="1" dirty="0"/>
              <a:t>? A tiger by the tail</a:t>
            </a:r>
          </a:p>
          <a:p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3429452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2CF609-6B15-7BF1-BDE6-6F9F3388A495}"/>
              </a:ext>
            </a:extLst>
          </p:cNvPr>
          <p:cNvSpPr txBox="1"/>
          <p:nvPr/>
        </p:nvSpPr>
        <p:spPr>
          <a:xfrm>
            <a:off x="2445604" y="212806"/>
            <a:ext cx="9587900" cy="889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Artificial Intelligence</a:t>
            </a:r>
          </a:p>
          <a:p>
            <a:endParaRPr lang="en-NZ" sz="800" dirty="0"/>
          </a:p>
          <a:p>
            <a:endParaRPr lang="en-NZ" sz="1000" dirty="0"/>
          </a:p>
          <a:p>
            <a:r>
              <a:rPr lang="en-NZ" sz="2800" b="1" dirty="0"/>
              <a:t>Artificial Intelligence:  Where did this come from?</a:t>
            </a:r>
            <a:endParaRPr lang="en-NZ" sz="2800" dirty="0"/>
          </a:p>
          <a:p>
            <a:r>
              <a:rPr lang="en-NZ" sz="2800" dirty="0"/>
              <a:t>Allan Panting								October 2</a:t>
            </a:r>
          </a:p>
          <a:p>
            <a:endParaRPr lang="en-NZ" sz="1000" dirty="0"/>
          </a:p>
          <a:p>
            <a:r>
              <a:rPr lang="en-NZ" sz="2800" b="1" dirty="0"/>
              <a:t>Making Sense of AI: What It Means for Our Everyday Lives</a:t>
            </a:r>
            <a:endParaRPr lang="en-NZ" sz="2800" dirty="0"/>
          </a:p>
          <a:p>
            <a:r>
              <a:rPr lang="en-NZ" sz="2800" dirty="0"/>
              <a:t>Masha McAuley								October 9</a:t>
            </a:r>
          </a:p>
          <a:p>
            <a:endParaRPr lang="en-NZ" sz="1000" dirty="0"/>
          </a:p>
          <a:p>
            <a:r>
              <a:rPr lang="en-NZ" sz="2800" b="1" dirty="0"/>
              <a:t>Social Media, Disinformation, and the Rise of the Alternative 	Right 										</a:t>
            </a:r>
            <a:endParaRPr lang="en-NZ" sz="2800" dirty="0"/>
          </a:p>
          <a:p>
            <a:r>
              <a:rPr lang="en-NZ" sz="2800" dirty="0"/>
              <a:t>Rachel Billington							October 16</a:t>
            </a:r>
          </a:p>
          <a:p>
            <a:endParaRPr lang="en-NZ" sz="1000" dirty="0"/>
          </a:p>
          <a:p>
            <a:r>
              <a:rPr lang="en-NZ" sz="2800" b="1" dirty="0"/>
              <a:t>Demystifying AI: From Sustainable Foundations to Real-World Impact</a:t>
            </a:r>
          </a:p>
          <a:p>
            <a:r>
              <a:rPr lang="en-NZ" sz="2800" dirty="0"/>
              <a:t>Madeline Newman							October 23</a:t>
            </a:r>
          </a:p>
          <a:p>
            <a:endParaRPr lang="en-NZ" sz="1000" b="1" dirty="0"/>
          </a:p>
          <a:p>
            <a:r>
              <a:rPr lang="en-NZ" sz="2800" b="1" dirty="0"/>
              <a:t>Scams in New Zealand:  How to spot them and stay safe</a:t>
            </a:r>
          </a:p>
          <a:p>
            <a:r>
              <a:rPr lang="en-NZ" sz="2800" dirty="0"/>
              <a:t>Jessica Walker								October 30</a:t>
            </a:r>
          </a:p>
          <a:p>
            <a:br>
              <a:rPr lang="en-NZ" sz="2800" dirty="0"/>
            </a:br>
            <a:endParaRPr lang="en-NZ" sz="2800" dirty="0"/>
          </a:p>
          <a:p>
            <a:endParaRPr lang="en-NZ" sz="3200" dirty="0"/>
          </a:p>
          <a:p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3492199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C68F39D-867D-4AFF-94C4-C3829AD5C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9" name="Rectangle 8">
              <a:extLst>
                <a:ext uri="{FF2B5EF4-FFF2-40B4-BE49-F238E27FC236}">
                  <a16:creationId xmlns:a16="http://schemas.microsoft.com/office/drawing/2014/main" id="{8EC3C6AD-76A6-4B9E-9700-E70BCEA5BC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DC213DD1-BF02-41F7-80A7-E6A5694F5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5FCA4-1D6E-36DA-F7DA-6AD13AFEE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0066" y="1122363"/>
            <a:ext cx="6185332" cy="2387600"/>
          </a:xfrm>
        </p:spPr>
        <p:txBody>
          <a:bodyPr>
            <a:normAutofit fontScale="90000"/>
          </a:bodyPr>
          <a:lstStyle/>
          <a:p>
            <a:r>
              <a:rPr lang="en-NZ" sz="3400" b="1" dirty="0">
                <a:latin typeface="Aptos" panose="020B0004020202020204" pitchFamily="34" charset="0"/>
              </a:rPr>
              <a:t>Artificial Intelligence  </a:t>
            </a:r>
            <a:br>
              <a:rPr lang="en-NZ" sz="3400" b="1" dirty="0">
                <a:latin typeface="Aptos" panose="020B0004020202020204" pitchFamily="34" charset="0"/>
              </a:rPr>
            </a:br>
            <a:br>
              <a:rPr lang="en-NZ" sz="3400" b="1" dirty="0">
                <a:latin typeface="Aptos" panose="020B0004020202020204" pitchFamily="34" charset="0"/>
              </a:rPr>
            </a:br>
            <a:r>
              <a:rPr lang="en-NZ" sz="3400" b="1" dirty="0">
                <a:latin typeface="Aptos" panose="020B0004020202020204" pitchFamily="34" charset="0"/>
              </a:rPr>
              <a:t> -  </a:t>
            </a:r>
            <a:r>
              <a:rPr lang="en-NZ" sz="3100" b="1" dirty="0">
                <a:latin typeface="Aptos" panose="020B0004020202020204" pitchFamily="34" charset="0"/>
              </a:rPr>
              <a:t>Where did this come from  </a:t>
            </a:r>
            <a:r>
              <a:rPr lang="en-NZ" sz="6700" b="1" dirty="0">
                <a:latin typeface="Aptos" panose="020B0004020202020204" pitchFamily="34" charset="0"/>
              </a:rPr>
              <a:t>?</a:t>
            </a:r>
            <a:br>
              <a:rPr lang="en-NZ" sz="3100" b="1" dirty="0">
                <a:latin typeface="Aptos" panose="020B0004020202020204" pitchFamily="34" charset="0"/>
              </a:rPr>
            </a:br>
            <a:br>
              <a:rPr lang="en-NZ" sz="3400" dirty="0">
                <a:latin typeface="Aptos" panose="020B0004020202020204" pitchFamily="34" charset="0"/>
              </a:rPr>
            </a:br>
            <a:endParaRPr lang="en-NZ" sz="3400" dirty="0">
              <a:latin typeface="Aptos" panose="020B0004020202020204" pitchFamily="34" charset="0"/>
            </a:endParaRPr>
          </a:p>
        </p:txBody>
      </p:sp>
      <p:pic>
        <p:nvPicPr>
          <p:cNvPr id="4" name="Picture 3" descr="3D art of a person">
            <a:extLst>
              <a:ext uri="{FF2B5EF4-FFF2-40B4-BE49-F238E27FC236}">
                <a16:creationId xmlns:a16="http://schemas.microsoft.com/office/drawing/2014/main" id="{9A7BDC80-A36D-1757-4AA2-CC0C4CC44C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5597" y="10"/>
            <a:ext cx="4635583" cy="685799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466CCD0-FEF9-460D-9FB6-11613A492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F642B7E9-F9AF-4BC0-B586-E7B0E8E87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16CE5EA6-3C76-4E5C-9257-D6A61A31C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DD7BCC42-B325-4F92-B500-14A2933DA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197BF445-29BA-4C54-A1B4-A4390F0225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B10C1630-E8C0-489C-8FFB-C9BBAEDE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B8778BE5-6D1F-4629-A045-8A87E2C75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A7885ADB-F1C4-4FF3-93CD-7C9337E87D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59FC4F71-6E39-414E-9F39-CE1479FF8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3FC9614F-1D2C-4CAC-8CE9-32DC7D8636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2A872F50-76EA-4A5B-AA68-3CE2E26738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CE389546-6A1F-4203-ACD1-BC17DDBFB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1BA89DC9-FE9A-4228-A4BE-D3A37F8656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FA3E79A5-9B81-48B5-B96F-8D55B02FD5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A76D4D27-C537-45E4-96DE-C5FD2C9A3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C1B158DD-2DCB-42FF-B1FE-3C947FEF0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3307DC3E-0C6E-4E70-AFA2-96538CE3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53A9F721-7EE3-4844-BB91-0B995BAC1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8F057800-5B8F-4775-805B-89727A78A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FC6DF692-3394-4FDD-92BA-CA0C41EBC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B825CD97-262B-4A33-B1E5-55F0D81F4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F00EA2FE-C735-4E1E-B9DC-636C49061F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95B50260-0DDF-4260-8DC1-D504B06435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BBB491EB-35C1-4159-94B2-A367ADC13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7EAA4E1C-EC83-44E0-A4AB-4B0F509A8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BE561717-C43F-46C1-BBCE-C830DE4A1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CC840BC4-F1CE-4A1B-A1DE-BB922689E2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03B586C7-6126-46E0-9BEF-522798686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45C5C565-0EB6-4E0C-9752-84084CDBB8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41" name="Rectangle 33">
              <a:extLst>
                <a:ext uri="{FF2B5EF4-FFF2-40B4-BE49-F238E27FC236}">
                  <a16:creationId xmlns:a16="http://schemas.microsoft.com/office/drawing/2014/main" id="{5CABC7BF-500C-4275-9EAA-9563EF43C6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C7AA982B-BB49-4311-A724-81AAF8AB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89D49DD1-C07D-4ADD-BD4A-D6AA72575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4359B9DB-1A95-4934-A839-A76774D792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2B7EEF08-F28B-48E9-BA1D-E61AC6201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E846B9B0-7D1C-4E1B-9256-7F25E8E88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E31B0CE6-7913-4D1C-AC18-2ED44DF92F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48" name="Freeform 40">
              <a:extLst>
                <a:ext uri="{FF2B5EF4-FFF2-40B4-BE49-F238E27FC236}">
                  <a16:creationId xmlns:a16="http://schemas.microsoft.com/office/drawing/2014/main" id="{0F3517CE-D006-4218-9BB0-65269371EF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49" name="Freeform 41">
              <a:extLst>
                <a:ext uri="{FF2B5EF4-FFF2-40B4-BE49-F238E27FC236}">
                  <a16:creationId xmlns:a16="http://schemas.microsoft.com/office/drawing/2014/main" id="{DE7DB798-CAAE-42A3-BDFE-D6AD0E0DA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07A53F87-B4E0-4C4E-B913-D336D8993D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51" name="Freeform 43">
              <a:extLst>
                <a:ext uri="{FF2B5EF4-FFF2-40B4-BE49-F238E27FC236}">
                  <a16:creationId xmlns:a16="http://schemas.microsoft.com/office/drawing/2014/main" id="{587D3AD0-B188-4D2E-A497-5180C1F225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52" name="Freeform 44">
              <a:extLst>
                <a:ext uri="{FF2B5EF4-FFF2-40B4-BE49-F238E27FC236}">
                  <a16:creationId xmlns:a16="http://schemas.microsoft.com/office/drawing/2014/main" id="{E8B4429B-56DB-4ED5-8296-1C4EB6AE0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53" name="Rectangle 45">
              <a:extLst>
                <a:ext uri="{FF2B5EF4-FFF2-40B4-BE49-F238E27FC236}">
                  <a16:creationId xmlns:a16="http://schemas.microsoft.com/office/drawing/2014/main" id="{ABBE178E-641F-4008-8760-5134D226A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54" name="Freeform 46">
              <a:extLst>
                <a:ext uri="{FF2B5EF4-FFF2-40B4-BE49-F238E27FC236}">
                  <a16:creationId xmlns:a16="http://schemas.microsoft.com/office/drawing/2014/main" id="{BB7A09DD-4AE2-4235-BCBA-B52CB79867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55" name="Freeform 47">
              <a:extLst>
                <a:ext uri="{FF2B5EF4-FFF2-40B4-BE49-F238E27FC236}">
                  <a16:creationId xmlns:a16="http://schemas.microsoft.com/office/drawing/2014/main" id="{64DBEF94-3525-4008-AD35-D566A238B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56" name="Freeform 48">
              <a:extLst>
                <a:ext uri="{FF2B5EF4-FFF2-40B4-BE49-F238E27FC236}">
                  <a16:creationId xmlns:a16="http://schemas.microsoft.com/office/drawing/2014/main" id="{1C0CEBA3-32C8-4D37-BBD0-8863B008E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57" name="Freeform 49">
              <a:extLst>
                <a:ext uri="{FF2B5EF4-FFF2-40B4-BE49-F238E27FC236}">
                  <a16:creationId xmlns:a16="http://schemas.microsoft.com/office/drawing/2014/main" id="{D12DBC8B-AE05-43C6-BF30-3F9CDADE9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58" name="Freeform 50">
              <a:extLst>
                <a:ext uri="{FF2B5EF4-FFF2-40B4-BE49-F238E27FC236}">
                  <a16:creationId xmlns:a16="http://schemas.microsoft.com/office/drawing/2014/main" id="{47D642DC-B097-481B-8F32-671DE6AB5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59" name="Freeform 51">
              <a:extLst>
                <a:ext uri="{FF2B5EF4-FFF2-40B4-BE49-F238E27FC236}">
                  <a16:creationId xmlns:a16="http://schemas.microsoft.com/office/drawing/2014/main" id="{0D7CD8F4-0787-4106-9E76-FF0AFA0ACE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60" name="Freeform 52">
              <a:extLst>
                <a:ext uri="{FF2B5EF4-FFF2-40B4-BE49-F238E27FC236}">
                  <a16:creationId xmlns:a16="http://schemas.microsoft.com/office/drawing/2014/main" id="{3ED06726-52C5-468C-BEA2-0194993F8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61" name="Freeform 53">
              <a:extLst>
                <a:ext uri="{FF2B5EF4-FFF2-40B4-BE49-F238E27FC236}">
                  <a16:creationId xmlns:a16="http://schemas.microsoft.com/office/drawing/2014/main" id="{1541CE8F-816C-4189-8522-7AAA7EABD8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62" name="Freeform 54">
              <a:extLst>
                <a:ext uri="{FF2B5EF4-FFF2-40B4-BE49-F238E27FC236}">
                  <a16:creationId xmlns:a16="http://schemas.microsoft.com/office/drawing/2014/main" id="{3D0F8D98-15AC-458C-B872-777F4BBF3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63" name="Freeform 55">
              <a:extLst>
                <a:ext uri="{FF2B5EF4-FFF2-40B4-BE49-F238E27FC236}">
                  <a16:creationId xmlns:a16="http://schemas.microsoft.com/office/drawing/2014/main" id="{C9DE1ACE-C20F-4504-B0A1-5A37CA0D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64" name="Freeform 56">
              <a:extLst>
                <a:ext uri="{FF2B5EF4-FFF2-40B4-BE49-F238E27FC236}">
                  <a16:creationId xmlns:a16="http://schemas.microsoft.com/office/drawing/2014/main" id="{E4BDEE62-868F-49A1-B97A-DE8EDC86F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65" name="Freeform 57">
              <a:extLst>
                <a:ext uri="{FF2B5EF4-FFF2-40B4-BE49-F238E27FC236}">
                  <a16:creationId xmlns:a16="http://schemas.microsoft.com/office/drawing/2014/main" id="{B71AB3E3-099B-47DC-AD0D-215F18FD3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66" name="Freeform 58">
              <a:extLst>
                <a:ext uri="{FF2B5EF4-FFF2-40B4-BE49-F238E27FC236}">
                  <a16:creationId xmlns:a16="http://schemas.microsoft.com/office/drawing/2014/main" id="{7D4B7844-C6A2-45AA-9147-C1CEC0CB8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76E1971-1C4C-46C8-A821-637664280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69" name="Freeform 32">
              <a:extLst>
                <a:ext uri="{FF2B5EF4-FFF2-40B4-BE49-F238E27FC236}">
                  <a16:creationId xmlns:a16="http://schemas.microsoft.com/office/drawing/2014/main" id="{35FAC14F-8CA0-40F3-ADE4-31DBF8BD79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70" name="Freeform 33">
              <a:extLst>
                <a:ext uri="{FF2B5EF4-FFF2-40B4-BE49-F238E27FC236}">
                  <a16:creationId xmlns:a16="http://schemas.microsoft.com/office/drawing/2014/main" id="{778F8CB9-0C96-4B66-B943-C5BF1A1B5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71" name="Freeform 34">
              <a:extLst>
                <a:ext uri="{FF2B5EF4-FFF2-40B4-BE49-F238E27FC236}">
                  <a16:creationId xmlns:a16="http://schemas.microsoft.com/office/drawing/2014/main" id="{DB1C8E93-74F9-42A0-B326-E06DC9C584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72" name="Freeform 35">
              <a:extLst>
                <a:ext uri="{FF2B5EF4-FFF2-40B4-BE49-F238E27FC236}">
                  <a16:creationId xmlns:a16="http://schemas.microsoft.com/office/drawing/2014/main" id="{EC6EA429-8E16-49E0-82D7-5846CDA76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73" name="Freeform 36">
              <a:extLst>
                <a:ext uri="{FF2B5EF4-FFF2-40B4-BE49-F238E27FC236}">
                  <a16:creationId xmlns:a16="http://schemas.microsoft.com/office/drawing/2014/main" id="{8F64C508-2357-44C9-93D8-FC81B85AE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74" name="Freeform 37">
              <a:extLst>
                <a:ext uri="{FF2B5EF4-FFF2-40B4-BE49-F238E27FC236}">
                  <a16:creationId xmlns:a16="http://schemas.microsoft.com/office/drawing/2014/main" id="{82F6F3F7-8F51-41B4-AC2B-699593A1F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75" name="Freeform 38">
              <a:extLst>
                <a:ext uri="{FF2B5EF4-FFF2-40B4-BE49-F238E27FC236}">
                  <a16:creationId xmlns:a16="http://schemas.microsoft.com/office/drawing/2014/main" id="{6F2FC65A-DA31-4602-B324-E53F76BD9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76" name="Freeform 39">
              <a:extLst>
                <a:ext uri="{FF2B5EF4-FFF2-40B4-BE49-F238E27FC236}">
                  <a16:creationId xmlns:a16="http://schemas.microsoft.com/office/drawing/2014/main" id="{0E9B7CF9-E3CC-495E-A513-A8A1C2422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77" name="Freeform 40">
              <a:extLst>
                <a:ext uri="{FF2B5EF4-FFF2-40B4-BE49-F238E27FC236}">
                  <a16:creationId xmlns:a16="http://schemas.microsoft.com/office/drawing/2014/main" id="{35C09477-23EA-4E6A-A8C2-5B447B25E9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  <p:sp>
          <p:nvSpPr>
            <p:cNvPr id="78" name="Rectangle 41">
              <a:extLst>
                <a:ext uri="{FF2B5EF4-FFF2-40B4-BE49-F238E27FC236}">
                  <a16:creationId xmlns:a16="http://schemas.microsoft.com/office/drawing/2014/main" id="{80A5D070-0FE6-4F72-8077-E259B2D35A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 dirty="0"/>
            </a:p>
          </p:txBody>
        </p:sp>
      </p:grpSp>
    </p:spTree>
    <p:extLst>
      <p:ext uri="{BB962C8B-B14F-4D97-AF65-F5344CB8AC3E}">
        <p14:creationId xmlns:p14="http://schemas.microsoft.com/office/powerpoint/2010/main" val="45675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8AD846-CAF9-920E-1342-9ADD2C1AF767}"/>
              </a:ext>
            </a:extLst>
          </p:cNvPr>
          <p:cNvSpPr txBox="1"/>
          <p:nvPr/>
        </p:nvSpPr>
        <p:spPr>
          <a:xfrm>
            <a:off x="1562583" y="358816"/>
            <a:ext cx="1030146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dirty="0">
                <a:latin typeface="Aptos" panose="020B0004020202020204" pitchFamily="34" charset="0"/>
              </a:rPr>
              <a:t>D</a:t>
            </a:r>
            <a:r>
              <a:rPr lang="en-NZ" sz="3600" b="1" dirty="0">
                <a:latin typeface="Aptos" panose="020B0004020202020204" pitchFamily="34" charset="0"/>
              </a:rPr>
              <a:t>isclaimer</a:t>
            </a:r>
            <a:br>
              <a:rPr lang="en-NZ" sz="2000" b="1" dirty="0">
                <a:latin typeface="Aptos" panose="020B0004020202020204" pitchFamily="34" charset="0"/>
              </a:rPr>
            </a:br>
            <a:br>
              <a:rPr lang="en-NZ" sz="1200" dirty="0">
                <a:latin typeface="Aptos" panose="020B0004020202020204" pitchFamily="34" charset="0"/>
              </a:rPr>
            </a:br>
            <a:r>
              <a:rPr lang="en-NZ" sz="3200" dirty="0">
                <a:latin typeface="Aptos" panose="020B0004020202020204" pitchFamily="34" charset="0"/>
              </a:rPr>
              <a:t>I do not claim to be an authority on the development                             	of artificial intelligence.  </a:t>
            </a:r>
            <a:br>
              <a:rPr lang="en-NZ" sz="3200" dirty="0">
                <a:latin typeface="Aptos" panose="020B0004020202020204" pitchFamily="34" charset="0"/>
              </a:rPr>
            </a:br>
            <a:br>
              <a:rPr lang="en-NZ" sz="1600" dirty="0">
                <a:latin typeface="Aptos" panose="020B0004020202020204" pitchFamily="34" charset="0"/>
              </a:rPr>
            </a:br>
            <a:r>
              <a:rPr lang="en-NZ" sz="3200" dirty="0">
                <a:latin typeface="Aptos" panose="020B0004020202020204" pitchFamily="34" charset="0"/>
              </a:rPr>
              <a:t>I have obtained much of</a:t>
            </a:r>
            <a:r>
              <a:rPr lang="en-NZ" sz="3200" dirty="0"/>
              <a:t> </a:t>
            </a:r>
            <a:r>
              <a:rPr lang="en-NZ" sz="3200" dirty="0">
                <a:latin typeface="Aptos" panose="020B0004020202020204" pitchFamily="34" charset="0"/>
              </a:rPr>
              <a:t>the information I will share with  </a:t>
            </a:r>
          </a:p>
          <a:p>
            <a:r>
              <a:rPr lang="en-NZ" sz="3200" dirty="0">
                <a:latin typeface="Aptos" panose="020B0004020202020204" pitchFamily="34" charset="0"/>
              </a:rPr>
              <a:t>     you this morning through the use of –</a:t>
            </a:r>
            <a:br>
              <a:rPr lang="en-NZ" sz="3200" dirty="0">
                <a:latin typeface="Aptos" panose="020B0004020202020204" pitchFamily="34" charset="0"/>
              </a:rPr>
            </a:br>
            <a:br>
              <a:rPr lang="en-NZ" sz="1600" dirty="0">
                <a:latin typeface="Aptos" panose="020B0004020202020204" pitchFamily="34" charset="0"/>
              </a:rPr>
            </a:br>
            <a:r>
              <a:rPr lang="en-NZ" sz="3200" dirty="0">
                <a:latin typeface="Aptos" panose="020B0004020202020204" pitchFamily="34" charset="0"/>
              </a:rPr>
              <a:t>	The Computer</a:t>
            </a:r>
            <a:br>
              <a:rPr lang="en-NZ" sz="3200" dirty="0">
                <a:latin typeface="Aptos" panose="020B0004020202020204" pitchFamily="34" charset="0"/>
              </a:rPr>
            </a:br>
            <a:r>
              <a:rPr lang="en-NZ" sz="3200" dirty="0">
                <a:latin typeface="Aptos" panose="020B0004020202020204" pitchFamily="34" charset="0"/>
              </a:rPr>
              <a:t>	The World Wide Web</a:t>
            </a:r>
            <a:br>
              <a:rPr lang="en-NZ" sz="3200" dirty="0">
                <a:latin typeface="Aptos" panose="020B0004020202020204" pitchFamily="34" charset="0"/>
              </a:rPr>
            </a:br>
            <a:r>
              <a:rPr lang="en-NZ" sz="3200" dirty="0">
                <a:latin typeface="Aptos" panose="020B0004020202020204" pitchFamily="34" charset="0"/>
              </a:rPr>
              <a:t>	The Internet </a:t>
            </a:r>
            <a:br>
              <a:rPr lang="en-NZ" sz="3200" dirty="0">
                <a:latin typeface="Aptos" panose="020B0004020202020204" pitchFamily="34" charset="0"/>
              </a:rPr>
            </a:br>
            <a:r>
              <a:rPr lang="en-NZ" sz="3200" dirty="0">
                <a:latin typeface="Aptos" panose="020B0004020202020204" pitchFamily="34" charset="0"/>
              </a:rPr>
              <a:t>	Wikipedia</a:t>
            </a:r>
            <a:br>
              <a:rPr lang="en-NZ" sz="3200" dirty="0">
                <a:latin typeface="Aptos" panose="020B0004020202020204" pitchFamily="34" charset="0"/>
              </a:rPr>
            </a:br>
            <a:r>
              <a:rPr lang="en-NZ" sz="3200" dirty="0">
                <a:latin typeface="Aptos" panose="020B0004020202020204" pitchFamily="34" charset="0"/>
              </a:rPr>
              <a:t>		&amp;, of course, Artificial  Intelligence</a:t>
            </a:r>
            <a:endParaRPr lang="en-NZ" sz="3200" dirty="0"/>
          </a:p>
        </p:txBody>
      </p:sp>
    </p:spTree>
    <p:extLst>
      <p:ext uri="{BB962C8B-B14F-4D97-AF65-F5344CB8AC3E}">
        <p14:creationId xmlns:p14="http://schemas.microsoft.com/office/powerpoint/2010/main" val="2296567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2BE3B-AF1F-6D10-138D-D74804994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5032A-E99C-8759-24CB-4FC024280F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6401" y="293386"/>
            <a:ext cx="9385300" cy="6564614"/>
          </a:xfrm>
        </p:spPr>
        <p:txBody>
          <a:bodyPr anchor="t">
            <a:normAutofit fontScale="90000"/>
          </a:bodyPr>
          <a:lstStyle/>
          <a:p>
            <a:r>
              <a:rPr lang="en-NZ" sz="2400" b="1" cap="none" dirty="0">
                <a:latin typeface="Aptos" panose="020B0004020202020204" pitchFamily="34" charset="0"/>
              </a:rPr>
              <a:t>			</a:t>
            </a:r>
            <a:r>
              <a:rPr lang="en-NZ" sz="4000" b="1" u="sng" cap="none" dirty="0">
                <a:latin typeface="Aptos" panose="020B0004020202020204" pitchFamily="34" charset="0"/>
              </a:rPr>
              <a:t>Key Events</a:t>
            </a:r>
            <a:br>
              <a:rPr lang="en-NZ" dirty="0"/>
            </a:br>
            <a:br>
              <a:rPr lang="en-NZ" sz="1100" dirty="0"/>
            </a:br>
            <a:r>
              <a:rPr lang="en-NZ" sz="3100" dirty="0">
                <a:latin typeface="+mn-lt"/>
              </a:rPr>
              <a:t>1100 </a:t>
            </a:r>
            <a:r>
              <a:rPr lang="en-NZ" sz="3100" dirty="0" err="1">
                <a:latin typeface="+mn-lt"/>
              </a:rPr>
              <a:t>bce</a:t>
            </a:r>
            <a:r>
              <a:rPr lang="en-NZ" sz="3100" dirty="0">
                <a:latin typeface="+mn-lt"/>
              </a:rPr>
              <a:t> -</a:t>
            </a:r>
            <a:r>
              <a:rPr lang="en-NZ" sz="3600" dirty="0">
                <a:latin typeface="+mn-lt"/>
              </a:rPr>
              <a:t>		</a:t>
            </a:r>
            <a:r>
              <a:rPr lang="en-NZ" sz="3600" cap="none" dirty="0">
                <a:latin typeface="+mn-lt"/>
              </a:rPr>
              <a:t>Simple counting and calculation – </a:t>
            </a:r>
            <a:br>
              <a:rPr lang="en-NZ" sz="3600" cap="none" dirty="0">
                <a:latin typeface="+mn-lt"/>
              </a:rPr>
            </a:br>
            <a:r>
              <a:rPr lang="en-NZ" sz="3600" cap="none" dirty="0">
                <a:latin typeface="+mn-lt"/>
              </a:rPr>
              <a:t>   </a:t>
            </a:r>
            <a:r>
              <a:rPr lang="en-NZ" sz="3100" dirty="0">
                <a:latin typeface="+mn-lt"/>
              </a:rPr>
              <a:t>1600 AD </a:t>
            </a:r>
            <a:r>
              <a:rPr lang="en-NZ" sz="3600" cap="none" dirty="0">
                <a:latin typeface="+mn-lt"/>
              </a:rPr>
              <a:t>	     	   the Abacus, the Logarithm</a:t>
            </a:r>
            <a:br>
              <a:rPr lang="en-NZ" sz="3600" cap="none" dirty="0">
                <a:latin typeface="+mn-lt"/>
              </a:rPr>
            </a:br>
            <a:br>
              <a:rPr lang="en-NZ" sz="1800" cap="none" dirty="0">
                <a:latin typeface="+mn-lt"/>
              </a:rPr>
            </a:br>
            <a:r>
              <a:rPr lang="en-NZ" sz="3100" cap="none" dirty="0">
                <a:latin typeface="+mn-lt"/>
              </a:rPr>
              <a:t>1600 -1830</a:t>
            </a:r>
            <a:r>
              <a:rPr lang="en-NZ" sz="3600" cap="none" dirty="0">
                <a:latin typeface="+mn-lt"/>
              </a:rPr>
              <a:t>		Calculating machines – Babbage</a:t>
            </a:r>
            <a:br>
              <a:rPr lang="en-NZ" sz="3600" cap="none" dirty="0">
                <a:latin typeface="+mn-lt"/>
              </a:rPr>
            </a:br>
            <a:br>
              <a:rPr lang="en-NZ" sz="1800" cap="none" dirty="0">
                <a:latin typeface="+mn-lt"/>
              </a:rPr>
            </a:br>
            <a:r>
              <a:rPr lang="en-NZ" sz="3100" cap="none" dirty="0">
                <a:latin typeface="+mn-lt"/>
              </a:rPr>
              <a:t>1820 -1830</a:t>
            </a:r>
            <a:r>
              <a:rPr lang="en-NZ" sz="3600" cap="none" dirty="0">
                <a:latin typeface="+mn-lt"/>
              </a:rPr>
              <a:t>		</a:t>
            </a:r>
            <a:r>
              <a:rPr lang="en-NZ" sz="3600" cap="none" dirty="0"/>
              <a:t>Machine instruction – Jacquard Loom</a:t>
            </a:r>
            <a:br>
              <a:rPr lang="en-NZ" sz="3600" cap="none" dirty="0"/>
            </a:br>
            <a:r>
              <a:rPr lang="en-NZ" sz="3600" cap="none" dirty="0"/>
              <a:t>			Programming - Ada Lovelace</a:t>
            </a:r>
            <a:br>
              <a:rPr lang="en-NZ" sz="3600" cap="none" dirty="0"/>
            </a:br>
            <a:br>
              <a:rPr lang="en-NZ" sz="1800" cap="none" dirty="0"/>
            </a:br>
            <a:r>
              <a:rPr lang="en-NZ" sz="3100" cap="none" dirty="0"/>
              <a:t>1800 -1950	</a:t>
            </a:r>
            <a:r>
              <a:rPr lang="en-NZ" sz="3600" cap="none" dirty="0"/>
              <a:t>	Business Calculators </a:t>
            </a:r>
            <a:br>
              <a:rPr lang="en-NZ" sz="3600" cap="none" dirty="0"/>
            </a:br>
            <a:br>
              <a:rPr lang="en-NZ" sz="1800" cap="none" dirty="0"/>
            </a:br>
            <a:r>
              <a:rPr lang="en-NZ" sz="3100" cap="none" dirty="0"/>
              <a:t>1930 -1950</a:t>
            </a:r>
            <a:r>
              <a:rPr lang="en-NZ" sz="3600" cap="none" dirty="0"/>
              <a:t>		Early computers – calculating machines 				   with greater capacity</a:t>
            </a:r>
            <a:br>
              <a:rPr lang="en-NZ" sz="3600" cap="none" dirty="0"/>
            </a:br>
            <a:r>
              <a:rPr lang="en-NZ" sz="3600" cap="none" dirty="0"/>
              <a:t>			WW2 stimulus  -  Alan Turing</a:t>
            </a:r>
            <a:br>
              <a:rPr lang="en-NZ" sz="3600" cap="none" dirty="0"/>
            </a:br>
            <a:br>
              <a:rPr lang="en-NZ" sz="1800" cap="none" dirty="0"/>
            </a:br>
            <a:r>
              <a:rPr lang="en-NZ" sz="3100" cap="none" dirty="0"/>
              <a:t>1937 -1950	</a:t>
            </a:r>
            <a:r>
              <a:rPr lang="en-NZ" sz="3600" cap="none" dirty="0"/>
              <a:t>	Decimal data finally yields to Binary</a:t>
            </a:r>
            <a:br>
              <a:rPr lang="en-NZ" sz="3600" dirty="0"/>
            </a:br>
            <a:br>
              <a:rPr lang="en-NZ" sz="3600" dirty="0"/>
            </a:br>
            <a:br>
              <a:rPr lang="en-NZ" dirty="0"/>
            </a:br>
            <a:r>
              <a:rPr lang="en-NZ" sz="2000" cap="none" dirty="0"/>
              <a:t>		</a:t>
            </a:r>
            <a:br>
              <a:rPr lang="en-NZ" dirty="0"/>
            </a:br>
            <a:endParaRPr lang="en-NZ" sz="2400" cap="none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211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910D8-274C-5A61-33FA-8AF7F87D4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8126BC2A-1B01-10EE-BC8E-D151FAE8B6CE}"/>
              </a:ext>
            </a:extLst>
          </p:cNvPr>
          <p:cNvSpPr txBox="1"/>
          <p:nvPr/>
        </p:nvSpPr>
        <p:spPr>
          <a:xfrm>
            <a:off x="2895600" y="1270000"/>
            <a:ext cx="6985000" cy="229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Z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D2532B2-7EB3-5F36-4487-2910CFCE4171}"/>
              </a:ext>
            </a:extLst>
          </p:cNvPr>
          <p:cNvSpPr txBox="1"/>
          <p:nvPr/>
        </p:nvSpPr>
        <p:spPr>
          <a:xfrm>
            <a:off x="3886200" y="1816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4867E7B-EDB3-0F3F-A27D-A2B633E7EC8D}"/>
              </a:ext>
            </a:extLst>
          </p:cNvPr>
          <p:cNvSpPr txBox="1"/>
          <p:nvPr/>
        </p:nvSpPr>
        <p:spPr>
          <a:xfrm>
            <a:off x="2764983" y="462750"/>
            <a:ext cx="873125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/>
              <a:t>				</a:t>
            </a:r>
            <a:r>
              <a:rPr lang="en-NZ" sz="3600" b="1" u="sng" dirty="0"/>
              <a:t>Key Events </a:t>
            </a:r>
            <a:r>
              <a:rPr lang="en-NZ" sz="3600" dirty="0"/>
              <a:t>continued</a:t>
            </a:r>
          </a:p>
          <a:p>
            <a:endParaRPr lang="en-NZ" sz="2400" dirty="0"/>
          </a:p>
          <a:p>
            <a:r>
              <a:rPr lang="en-NZ" sz="2800" dirty="0"/>
              <a:t>1935 - 		</a:t>
            </a:r>
            <a:r>
              <a:rPr lang="en-NZ" sz="3200" dirty="0"/>
              <a:t>Programming – new languages </a:t>
            </a:r>
          </a:p>
          <a:p>
            <a:endParaRPr lang="en-NZ" sz="1600" dirty="0"/>
          </a:p>
          <a:p>
            <a:r>
              <a:rPr lang="en-NZ" sz="2800" dirty="0"/>
              <a:t>1959 -		</a:t>
            </a:r>
            <a:r>
              <a:rPr lang="en-NZ" sz="3200" dirty="0"/>
              <a:t>The microchip</a:t>
            </a:r>
          </a:p>
          <a:p>
            <a:endParaRPr lang="en-NZ" sz="1600" dirty="0"/>
          </a:p>
          <a:p>
            <a:r>
              <a:rPr lang="en-NZ" sz="2800" dirty="0"/>
              <a:t>1975 -		</a:t>
            </a:r>
            <a:r>
              <a:rPr lang="en-NZ" sz="3200" dirty="0"/>
              <a:t>Software</a:t>
            </a:r>
          </a:p>
          <a:p>
            <a:r>
              <a:rPr lang="en-NZ" sz="3200" dirty="0"/>
              <a:t>				Hardware – the Workstation &amp; the PC</a:t>
            </a:r>
          </a:p>
          <a:p>
            <a:endParaRPr lang="en-NZ" sz="1600" dirty="0"/>
          </a:p>
          <a:p>
            <a:r>
              <a:rPr lang="en-NZ" sz="2800" dirty="0"/>
              <a:t>1995 - 		</a:t>
            </a:r>
            <a:r>
              <a:rPr lang="en-NZ" sz="3200" dirty="0"/>
              <a:t>The Internet </a:t>
            </a:r>
          </a:p>
          <a:p>
            <a:r>
              <a:rPr lang="en-NZ" sz="3200" dirty="0"/>
              <a:t>				Handheld devices</a:t>
            </a:r>
          </a:p>
          <a:p>
            <a:endParaRPr lang="en-NZ" sz="1600" dirty="0"/>
          </a:p>
          <a:p>
            <a:r>
              <a:rPr lang="en-NZ" sz="2800" dirty="0"/>
              <a:t>1800 - 		</a:t>
            </a:r>
            <a:r>
              <a:rPr lang="en-NZ" sz="3200" dirty="0"/>
              <a:t>Artificial Intelligence</a:t>
            </a:r>
          </a:p>
          <a:p>
            <a:endParaRPr lang="en-NZ" sz="2800" dirty="0"/>
          </a:p>
          <a:p>
            <a:pPr marL="457200" indent="-457200">
              <a:buAutoNum type="arabicPlain" startAt="1975"/>
            </a:pPr>
            <a:endParaRPr lang="en-NZ" sz="2400" dirty="0"/>
          </a:p>
        </p:txBody>
      </p:sp>
    </p:spTree>
    <p:extLst>
      <p:ext uri="{BB962C8B-B14F-4D97-AF65-F5344CB8AC3E}">
        <p14:creationId xmlns:p14="http://schemas.microsoft.com/office/powerpoint/2010/main" val="2092908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00D12-88F5-911B-95F3-E8CEEFB97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AD1634DE-8595-EC51-D76A-64969518CD65}"/>
              </a:ext>
            </a:extLst>
          </p:cNvPr>
          <p:cNvSpPr txBox="1"/>
          <p:nvPr/>
        </p:nvSpPr>
        <p:spPr>
          <a:xfrm>
            <a:off x="2550007" y="530544"/>
            <a:ext cx="3734941" cy="23966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latin typeface="+mj-lt"/>
                <a:ea typeface="+mj-ea"/>
                <a:cs typeface="+mj-cs"/>
              </a:rPr>
              <a:t>Simple Counting and Calculation</a:t>
            </a:r>
            <a:r>
              <a:rPr lang="en-US" sz="3600" dirty="0">
                <a:latin typeface="+mj-lt"/>
                <a:ea typeface="+mj-ea"/>
                <a:cs typeface="+mj-cs"/>
              </a:rPr>
              <a:t>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700" cap="all" dirty="0"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Early dispersal of neolithic domesticated sheep into the heart of central Asia">
            <a:extLst>
              <a:ext uri="{FF2B5EF4-FFF2-40B4-BE49-F238E27FC236}">
                <a16:creationId xmlns:a16="http://schemas.microsoft.com/office/drawing/2014/main" id="{5B1DC4DE-EC5C-2015-5038-6E7855374D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7854" y="530544"/>
            <a:ext cx="3998278" cy="2668851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9408A26D-CEDC-8A9B-F5C2-B1A261E882EB}"/>
              </a:ext>
            </a:extLst>
          </p:cNvPr>
          <p:cNvSpPr txBox="1"/>
          <p:nvPr/>
        </p:nvSpPr>
        <p:spPr>
          <a:xfrm>
            <a:off x="3886200" y="1816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  <p:pic>
        <p:nvPicPr>
          <p:cNvPr id="7" name="Picture 6" descr="Ancient rome marketplace Photos - Download Free High-Quality ...">
            <a:extLst>
              <a:ext uri="{FF2B5EF4-FFF2-40B4-BE49-F238E27FC236}">
                <a16:creationId xmlns:a16="http://schemas.microsoft.com/office/drawing/2014/main" id="{2C9CD71B-67FF-F11A-F85B-66C6FB088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0007" y="2817431"/>
            <a:ext cx="3399380" cy="3399380"/>
          </a:xfrm>
          <a:prstGeom prst="rect">
            <a:avLst/>
          </a:prstGeom>
        </p:spPr>
      </p:pic>
      <p:pic>
        <p:nvPicPr>
          <p:cNvPr id="11" name="Picture 10" descr="Your selected image">
            <a:extLst>
              <a:ext uri="{FF2B5EF4-FFF2-40B4-BE49-F238E27FC236}">
                <a16:creationId xmlns:a16="http://schemas.microsoft.com/office/drawing/2014/main" id="{7A571097-2A59-8D2E-08D3-AC75EA153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4963" y="3714471"/>
            <a:ext cx="4572724" cy="261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45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6393B-BD2E-91D3-29D2-3AF2AB15C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DD80F7F2-40DF-C883-6032-A704C7C8F154}"/>
              </a:ext>
            </a:extLst>
          </p:cNvPr>
          <p:cNvSpPr txBox="1"/>
          <p:nvPr/>
        </p:nvSpPr>
        <p:spPr>
          <a:xfrm>
            <a:off x="2361237" y="566678"/>
            <a:ext cx="547482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The Abacus</a:t>
            </a:r>
          </a:p>
          <a:p>
            <a:r>
              <a:rPr lang="en-NZ" sz="3200" dirty="0"/>
              <a:t>Digital values represented – 	numbers, length, weight </a:t>
            </a:r>
          </a:p>
          <a:p>
            <a:endParaRPr lang="en-NZ" sz="1600" dirty="0"/>
          </a:p>
          <a:p>
            <a:r>
              <a:rPr lang="en-NZ" sz="3200" dirty="0"/>
              <a:t>Each bead in one of two 	defined positions </a:t>
            </a:r>
          </a:p>
          <a:p>
            <a:r>
              <a:rPr lang="en-NZ" sz="3200" dirty="0"/>
              <a:t>		= binary choice</a:t>
            </a:r>
          </a:p>
          <a:p>
            <a:endParaRPr lang="en-NZ" sz="1600" dirty="0"/>
          </a:p>
          <a:p>
            <a:r>
              <a:rPr lang="en-NZ" sz="3200" dirty="0"/>
              <a:t>Binary choice - 	0 or 1</a:t>
            </a:r>
            <a:endParaRPr lang="en-NZ" sz="36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ED4F155-561E-E841-E07D-CFC5669FAB56}"/>
              </a:ext>
            </a:extLst>
          </p:cNvPr>
          <p:cNvSpPr txBox="1"/>
          <p:nvPr/>
        </p:nvSpPr>
        <p:spPr>
          <a:xfrm>
            <a:off x="3886200" y="1816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  <p:pic>
        <p:nvPicPr>
          <p:cNvPr id="2" name="Picture 1" descr="25,304 Old Abacus Royalty-Free Images, Stock Photos &amp; Pictures | Shutterstock">
            <a:extLst>
              <a:ext uri="{FF2B5EF4-FFF2-40B4-BE49-F238E27FC236}">
                <a16:creationId xmlns:a16="http://schemas.microsoft.com/office/drawing/2014/main" id="{6D654DFB-A9CB-78E2-0F44-076F7DD0A4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 rot="5400000">
            <a:off x="7147429" y="1837601"/>
            <a:ext cx="5366667" cy="341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68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FEEB4-CDB0-2307-2255-AA8585419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CD75D29F-5118-9C07-0D98-8B75374D01ED}"/>
              </a:ext>
            </a:extLst>
          </p:cNvPr>
          <p:cNvSpPr txBox="1"/>
          <p:nvPr/>
        </p:nvSpPr>
        <p:spPr>
          <a:xfrm>
            <a:off x="3886200" y="1816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AC5D37-14AE-9BD3-E930-BA95774B93D0}"/>
              </a:ext>
            </a:extLst>
          </p:cNvPr>
          <p:cNvSpPr txBox="1"/>
          <p:nvPr/>
        </p:nvSpPr>
        <p:spPr>
          <a:xfrm>
            <a:off x="2220218" y="461862"/>
            <a:ext cx="97840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 dirty="0"/>
              <a:t>				</a:t>
            </a:r>
            <a:r>
              <a:rPr lang="en-NZ" sz="3600" b="1" dirty="0"/>
              <a:t>Logarithms</a:t>
            </a:r>
            <a:endParaRPr lang="en-NZ" sz="3600" dirty="0"/>
          </a:p>
          <a:p>
            <a:endParaRPr lang="en-NZ" sz="2400" dirty="0"/>
          </a:p>
          <a:p>
            <a:r>
              <a:rPr lang="en-NZ" sz="3200" b="1" dirty="0"/>
              <a:t>John Napier </a:t>
            </a:r>
            <a:r>
              <a:rPr lang="en-NZ" sz="3200" dirty="0"/>
              <a:t>1550-1617</a:t>
            </a:r>
          </a:p>
          <a:p>
            <a:endParaRPr lang="en-NZ" sz="1600" dirty="0"/>
          </a:p>
          <a:p>
            <a:r>
              <a:rPr lang="en-NZ" sz="3200" dirty="0"/>
              <a:t>1614 - The log of the sum of two 	</a:t>
            </a:r>
          </a:p>
          <a:p>
            <a:r>
              <a:rPr lang="en-NZ" sz="3200" dirty="0"/>
              <a:t>    numbers added together = the sum 	</a:t>
            </a:r>
          </a:p>
          <a:p>
            <a:r>
              <a:rPr lang="en-NZ" sz="3200" dirty="0"/>
              <a:t>    of the logs of the separate numbers </a:t>
            </a:r>
          </a:p>
          <a:p>
            <a:endParaRPr lang="en-NZ" sz="1600" dirty="0"/>
          </a:p>
          <a:p>
            <a:r>
              <a:rPr lang="en-NZ" sz="3200" dirty="0"/>
              <a:t>	</a:t>
            </a:r>
            <a:r>
              <a:rPr lang="en-NZ" sz="3200" dirty="0" err="1"/>
              <a:t>eg</a:t>
            </a:r>
            <a:r>
              <a:rPr lang="en-NZ" sz="3200" dirty="0"/>
              <a:t>	  	   </a:t>
            </a:r>
            <a:r>
              <a:rPr lang="en-NZ" sz="3200" i="1" dirty="0"/>
              <a:t>log </a:t>
            </a:r>
            <a:r>
              <a:rPr lang="en-NZ" sz="3200" i="1" baseline="-25000" dirty="0"/>
              <a:t>2</a:t>
            </a:r>
            <a:r>
              <a:rPr lang="en-NZ" sz="3200" i="1" dirty="0"/>
              <a:t> (8)     = 3 </a:t>
            </a:r>
          </a:p>
          <a:p>
            <a:r>
              <a:rPr lang="en-NZ" sz="3200" i="1" dirty="0"/>
              <a:t>			+ log</a:t>
            </a:r>
            <a:r>
              <a:rPr lang="en-NZ" sz="3200" i="1" baseline="-25000" dirty="0"/>
              <a:t> 2</a:t>
            </a:r>
            <a:r>
              <a:rPr lang="en-NZ" sz="3200" i="1" dirty="0"/>
              <a:t> (16)   = 4</a:t>
            </a:r>
            <a:r>
              <a:rPr lang="en-NZ" sz="3200" dirty="0"/>
              <a:t>  	is the same as </a:t>
            </a:r>
          </a:p>
          <a:p>
            <a:r>
              <a:rPr lang="en-NZ" sz="3200" i="1" dirty="0"/>
              <a:t>			    log </a:t>
            </a:r>
            <a:r>
              <a:rPr lang="en-NZ" sz="3200" i="1" baseline="-25000" dirty="0"/>
              <a:t>2 </a:t>
            </a:r>
            <a:r>
              <a:rPr lang="en-NZ" sz="3200" i="1" dirty="0"/>
              <a:t>(128) = 7</a:t>
            </a:r>
            <a:endParaRPr lang="en-NZ" sz="3200" dirty="0"/>
          </a:p>
          <a:p>
            <a:endParaRPr lang="en-NZ" sz="1600" dirty="0"/>
          </a:p>
          <a:p>
            <a:r>
              <a:rPr lang="en-NZ" sz="3200" dirty="0"/>
              <a:t>This conversion of multiplication into addition greatly  </a:t>
            </a:r>
          </a:p>
          <a:p>
            <a:r>
              <a:rPr lang="en-NZ" sz="3200" dirty="0"/>
              <a:t>   simplified the possibility of mechanisation. </a:t>
            </a:r>
            <a:endParaRPr lang="en-NZ" dirty="0"/>
          </a:p>
        </p:txBody>
      </p:sp>
      <p:pic>
        <p:nvPicPr>
          <p:cNvPr id="2" name="Picture 1" descr="John Napier">
            <a:extLst>
              <a:ext uri="{FF2B5EF4-FFF2-40B4-BE49-F238E27FC236}">
                <a16:creationId xmlns:a16="http://schemas.microsoft.com/office/drawing/2014/main" id="{2B679A46-83D9-03D6-352A-9E799A39EF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98104" y="850900"/>
            <a:ext cx="3106194" cy="354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16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C5816-69B2-CB6C-1DD5-163D19848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DCB57D91-3D79-FED9-AE9B-A11CD38AFFC5}"/>
              </a:ext>
            </a:extLst>
          </p:cNvPr>
          <p:cNvSpPr txBox="1"/>
          <p:nvPr/>
        </p:nvSpPr>
        <p:spPr>
          <a:xfrm>
            <a:off x="3886200" y="1816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176E1A-D18D-9481-A1D1-F35B0FF988C7}"/>
              </a:ext>
            </a:extLst>
          </p:cNvPr>
          <p:cNvSpPr txBox="1"/>
          <p:nvPr/>
        </p:nvSpPr>
        <p:spPr>
          <a:xfrm>
            <a:off x="2606040" y="533400"/>
            <a:ext cx="8839199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The First Calculators</a:t>
            </a:r>
          </a:p>
          <a:p>
            <a:endParaRPr lang="en-NZ" sz="800" b="1" dirty="0"/>
          </a:p>
          <a:p>
            <a:r>
              <a:rPr lang="en-NZ" sz="3200" dirty="0"/>
              <a:t>1632 - Wilheim Schickard built a device able to</a:t>
            </a:r>
          </a:p>
          <a:p>
            <a:r>
              <a:rPr lang="en-NZ" sz="3200" dirty="0"/>
              <a:t>   add and subtract 6-digit numbers</a:t>
            </a:r>
          </a:p>
          <a:p>
            <a:endParaRPr lang="en-NZ" sz="3200" b="1" dirty="0"/>
          </a:p>
          <a:p>
            <a:endParaRPr lang="en-NZ" sz="3200" b="1" dirty="0"/>
          </a:p>
          <a:p>
            <a:endParaRPr lang="en-NZ" sz="3200" b="1" dirty="0"/>
          </a:p>
          <a:p>
            <a:endParaRPr lang="en-NZ" sz="3200" b="1" dirty="0"/>
          </a:p>
          <a:p>
            <a:endParaRPr lang="en-NZ" sz="3200" b="1" dirty="0"/>
          </a:p>
          <a:p>
            <a:endParaRPr lang="en-NZ" sz="3200" b="1" dirty="0"/>
          </a:p>
          <a:p>
            <a:endParaRPr lang="en-NZ" sz="3200" b="1" dirty="0"/>
          </a:p>
        </p:txBody>
      </p:sp>
      <p:pic>
        <p:nvPicPr>
          <p:cNvPr id="4" name="Picture 3" descr="First Adding Machine">
            <a:extLst>
              <a:ext uri="{FF2B5EF4-FFF2-40B4-BE49-F238E27FC236}">
                <a16:creationId xmlns:a16="http://schemas.microsoft.com/office/drawing/2014/main" id="{F0C80DF7-08E9-CC60-AB81-49A2C5768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799" y="2664966"/>
            <a:ext cx="3809047" cy="3609072"/>
          </a:xfrm>
          <a:prstGeom prst="rect">
            <a:avLst/>
          </a:prstGeom>
        </p:spPr>
      </p:pic>
      <p:pic>
        <p:nvPicPr>
          <p:cNvPr id="3" name="Picture 2" descr="Wilhelm Schickard (1592 - 1635) - Biography - MacTutor ...">
            <a:extLst>
              <a:ext uri="{FF2B5EF4-FFF2-40B4-BE49-F238E27FC236}">
                <a16:creationId xmlns:a16="http://schemas.microsoft.com/office/drawing/2014/main" id="{C7A02DB5-1E78-443B-0A54-0DF146C83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040" y="2705805"/>
            <a:ext cx="3632200" cy="355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51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D3FE4-E1C9-5F9D-1E34-BC4D94CF4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AF80F787-906B-60B0-C83B-BC236DDC5492}"/>
              </a:ext>
            </a:extLst>
          </p:cNvPr>
          <p:cNvSpPr txBox="1"/>
          <p:nvPr/>
        </p:nvSpPr>
        <p:spPr>
          <a:xfrm>
            <a:off x="3886200" y="1816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  <p:pic>
        <p:nvPicPr>
          <p:cNvPr id="6" name="Picture 5" descr="The Schickard Calculator from 1623">
            <a:extLst>
              <a:ext uri="{FF2B5EF4-FFF2-40B4-BE49-F238E27FC236}">
                <a16:creationId xmlns:a16="http://schemas.microsoft.com/office/drawing/2014/main" id="{7D935B18-2B42-6BA0-82B3-96B445D37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925" y="2144820"/>
            <a:ext cx="8883233" cy="2527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C01D43-98DA-1AE7-A2A9-B5F635912F3C}"/>
              </a:ext>
            </a:extLst>
          </p:cNvPr>
          <p:cNvSpPr txBox="1"/>
          <p:nvPr/>
        </p:nvSpPr>
        <p:spPr>
          <a:xfrm>
            <a:off x="5126858" y="718457"/>
            <a:ext cx="363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10 toothed gear ring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46D301F-954A-E406-7D14-D0F29E8A4F70}"/>
              </a:ext>
            </a:extLst>
          </p:cNvPr>
          <p:cNvCxnSpPr>
            <a:cxnSpLocks/>
          </p:cNvCxnSpPr>
          <p:nvPr/>
        </p:nvCxnSpPr>
        <p:spPr>
          <a:xfrm>
            <a:off x="6760029" y="1303232"/>
            <a:ext cx="0" cy="882200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6B64143-F2B2-BE16-1D29-5B23AACCEF9C}"/>
              </a:ext>
            </a:extLst>
          </p:cNvPr>
          <p:cNvCxnSpPr>
            <a:cxnSpLocks/>
          </p:cNvCxnSpPr>
          <p:nvPr/>
        </p:nvCxnSpPr>
        <p:spPr>
          <a:xfrm>
            <a:off x="7417926" y="1303232"/>
            <a:ext cx="436117" cy="2105462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25306D6-94D9-592D-F4C3-5318D89DF664}"/>
              </a:ext>
            </a:extLst>
          </p:cNvPr>
          <p:cNvSpPr txBox="1"/>
          <p:nvPr/>
        </p:nvSpPr>
        <p:spPr>
          <a:xfrm>
            <a:off x="2908616" y="5263462"/>
            <a:ext cx="8113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/>
              <a:t>Single tooth ring attached to 10-tooth gear ring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0CF4A1C-3655-F6F2-47CF-DC37C91C6F5E}"/>
              </a:ext>
            </a:extLst>
          </p:cNvPr>
          <p:cNvCxnSpPr>
            <a:cxnSpLocks/>
          </p:cNvCxnSpPr>
          <p:nvPr/>
        </p:nvCxnSpPr>
        <p:spPr>
          <a:xfrm flipV="1">
            <a:off x="6096000" y="3853543"/>
            <a:ext cx="1088571" cy="1436915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302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26674-21B9-AD76-AAE6-268CCC2DC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10490D1B-B66A-B9B1-CA8A-24BEC923AD85}"/>
              </a:ext>
            </a:extLst>
          </p:cNvPr>
          <p:cNvSpPr txBox="1"/>
          <p:nvPr/>
        </p:nvSpPr>
        <p:spPr>
          <a:xfrm>
            <a:off x="3886200" y="1816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89A122-3F06-6FDD-F340-7FE7081BE6D4}"/>
              </a:ext>
            </a:extLst>
          </p:cNvPr>
          <p:cNvSpPr txBox="1"/>
          <p:nvPr/>
        </p:nvSpPr>
        <p:spPr>
          <a:xfrm>
            <a:off x="2423577" y="360343"/>
            <a:ext cx="90297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Pascaline/Arithmetic Machine</a:t>
            </a:r>
          </a:p>
          <a:p>
            <a:r>
              <a:rPr lang="en-NZ" sz="3200" dirty="0"/>
              <a:t>Blaise Pascal built the Pascaline/Arithmetic machine 	1642-44</a:t>
            </a:r>
          </a:p>
          <a:p>
            <a:r>
              <a:rPr lang="en-NZ" sz="3200" dirty="0"/>
              <a:t>50 built during next 10 years</a:t>
            </a:r>
          </a:p>
        </p:txBody>
      </p:sp>
      <p:pic>
        <p:nvPicPr>
          <p:cNvPr id="3" name="Picture 2" descr="Pascaline - Wikipedia">
            <a:extLst>
              <a:ext uri="{FF2B5EF4-FFF2-40B4-BE49-F238E27FC236}">
                <a16:creationId xmlns:a16="http://schemas.microsoft.com/office/drawing/2014/main" id="{7BD7EAB6-A3B5-D278-2238-7887046C3E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3861" y="2782570"/>
            <a:ext cx="5273040" cy="351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62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23599-9DA4-E8AB-AA3C-02E0173AF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F764F266-E4D3-97D6-20DA-7DC9C824F076}"/>
              </a:ext>
            </a:extLst>
          </p:cNvPr>
          <p:cNvSpPr txBox="1"/>
          <p:nvPr/>
        </p:nvSpPr>
        <p:spPr>
          <a:xfrm>
            <a:off x="2351706" y="329627"/>
            <a:ext cx="907829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Step Reckoner</a:t>
            </a:r>
          </a:p>
          <a:p>
            <a:r>
              <a:rPr lang="en-NZ" sz="3200" dirty="0"/>
              <a:t>1671  German mathematician-philosopher Gottfried  </a:t>
            </a:r>
          </a:p>
          <a:p>
            <a:r>
              <a:rPr lang="en-NZ" sz="3200" dirty="0"/>
              <a:t>   Wilhelm von Leibniz designed a calculating machine </a:t>
            </a:r>
          </a:p>
          <a:p>
            <a:r>
              <a:rPr lang="en-NZ" sz="3200" dirty="0"/>
              <a:t>   able to multiply by repeated addition and shifting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887A7D-8025-6119-97E4-1A8079C4D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707" y="3076740"/>
            <a:ext cx="4045576" cy="30341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7DC9D2-C7D7-B08B-2002-34C6FC7DC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146636" y="3056044"/>
            <a:ext cx="3780790" cy="305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96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1D091-E85A-D1A3-CA0B-CBFB71369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41B11E-82DC-5E6E-421A-E659E73F9865}"/>
              </a:ext>
            </a:extLst>
          </p:cNvPr>
          <p:cNvSpPr txBox="1"/>
          <p:nvPr/>
        </p:nvSpPr>
        <p:spPr>
          <a:xfrm>
            <a:off x="5382490" y="1618663"/>
            <a:ext cx="665018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600" b="1" dirty="0"/>
              <a:t>“... it is beneath the dignity of excellent men to waste their time in calculation when any peasant could do the work just as accurately with the aid of a machine. “</a:t>
            </a:r>
          </a:p>
          <a:p>
            <a:endParaRPr lang="en-NZ" sz="3600" b="1" dirty="0"/>
          </a:p>
          <a:p>
            <a:pPr marL="571500" indent="-571500">
              <a:buFontTx/>
              <a:buChar char="-"/>
            </a:pPr>
            <a:r>
              <a:rPr lang="en-NZ" sz="3600" b="1" dirty="0"/>
              <a:t>Gottfried von Leibniz</a:t>
            </a:r>
          </a:p>
          <a:p>
            <a:r>
              <a:rPr lang="en-NZ" sz="3600" b="1" dirty="0"/>
              <a:t>	</a:t>
            </a:r>
            <a:r>
              <a:rPr lang="en-NZ" sz="3200" b="1" dirty="0"/>
              <a:t>(1646 – 1716)</a:t>
            </a:r>
          </a:p>
        </p:txBody>
      </p:sp>
      <p:pic>
        <p:nvPicPr>
          <p:cNvPr id="4" name="Picture 3" descr="File:Gottfried Wilhelm von Leibniz.jpg - Wikimedia Commons">
            <a:extLst>
              <a:ext uri="{FF2B5EF4-FFF2-40B4-BE49-F238E27FC236}">
                <a16:creationId xmlns:a16="http://schemas.microsoft.com/office/drawing/2014/main" id="{5FB1E9A0-1E21-7813-F493-4E5E25433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257" y="1455592"/>
            <a:ext cx="3946815" cy="394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73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BC8E1-911C-BB3A-67EF-99586840E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F44FDDE2-E3E7-A026-4D89-83387A73BB1E}"/>
              </a:ext>
            </a:extLst>
          </p:cNvPr>
          <p:cNvSpPr txBox="1"/>
          <p:nvPr/>
        </p:nvSpPr>
        <p:spPr>
          <a:xfrm>
            <a:off x="3886200" y="1816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215D60-3FAF-45A1-B2A0-796941A46241}"/>
              </a:ext>
            </a:extLst>
          </p:cNvPr>
          <p:cNvSpPr txBox="1"/>
          <p:nvPr/>
        </p:nvSpPr>
        <p:spPr>
          <a:xfrm>
            <a:off x="2286846" y="44341"/>
            <a:ext cx="853355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Industrial Revolution        	need to perform	 </a:t>
            </a:r>
          </a:p>
          <a:p>
            <a:r>
              <a:rPr lang="en-NZ" sz="3600" b="1" dirty="0"/>
              <a:t>   repetitive operations efficiently.  </a:t>
            </a:r>
          </a:p>
          <a:p>
            <a:endParaRPr lang="en-NZ" sz="1000" b="1" dirty="0"/>
          </a:p>
          <a:p>
            <a:r>
              <a:rPr lang="en-NZ" sz="3600" b="1" dirty="0"/>
              <a:t>Machine Instruction</a:t>
            </a:r>
          </a:p>
          <a:p>
            <a:endParaRPr lang="en-NZ" sz="800" dirty="0"/>
          </a:p>
          <a:p>
            <a:r>
              <a:rPr lang="en-NZ" sz="3200" dirty="0"/>
              <a:t>Early automation – Punch cards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9A10F3-6041-17E3-14F4-C7150D679A6C}"/>
              </a:ext>
            </a:extLst>
          </p:cNvPr>
          <p:cNvSpPr txBox="1"/>
          <p:nvPr/>
        </p:nvSpPr>
        <p:spPr>
          <a:xfrm>
            <a:off x="1394330" y="2692968"/>
            <a:ext cx="48286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/>
              <a:t>Jacquard loom invented </a:t>
            </a:r>
          </a:p>
          <a:p>
            <a:r>
              <a:rPr lang="en-NZ" sz="3200" dirty="0"/>
              <a:t>1804–05 by French weaver, Joseph-Marie Jacquard </a:t>
            </a:r>
          </a:p>
          <a:p>
            <a:r>
              <a:rPr lang="en-NZ" sz="3200" dirty="0"/>
              <a:t>(1753 – 1834)  </a:t>
            </a:r>
          </a:p>
        </p:txBody>
      </p:sp>
      <p:pic>
        <p:nvPicPr>
          <p:cNvPr id="6" name="Picture 5" descr="The story of the Jacquard loom | Science and Industry Museum">
            <a:extLst>
              <a:ext uri="{FF2B5EF4-FFF2-40B4-BE49-F238E27FC236}">
                <a16:creationId xmlns:a16="http://schemas.microsoft.com/office/drawing/2014/main" id="{BF3CFEAB-F586-0865-69F1-52FB665F85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0823" y="3760570"/>
            <a:ext cx="2032000" cy="30530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30748C-ECF0-4A37-54BB-FAD1EC888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8098" y="1295400"/>
            <a:ext cx="3618128" cy="4838701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4C615A8-4D60-E05F-76FA-34E9BC8E187D}"/>
              </a:ext>
            </a:extLst>
          </p:cNvPr>
          <p:cNvCxnSpPr>
            <a:cxnSpLocks/>
          </p:cNvCxnSpPr>
          <p:nvPr/>
        </p:nvCxnSpPr>
        <p:spPr>
          <a:xfrm>
            <a:off x="6489700" y="425711"/>
            <a:ext cx="77470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991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4C113-D2E9-F8F5-AD0E-B62F0D6CE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886598-3D3F-68AB-7558-A9157E7C07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3728" y="1723418"/>
            <a:ext cx="3538581" cy="2813171"/>
          </a:xfrm>
          <a:prstGeom prst="rect">
            <a:avLst/>
          </a:prstGeom>
        </p:spPr>
      </p:pic>
      <p:pic>
        <p:nvPicPr>
          <p:cNvPr id="5" name="Picture 4" descr="The IBM 029 Card Punch">
            <a:extLst>
              <a:ext uri="{FF2B5EF4-FFF2-40B4-BE49-F238E27FC236}">
                <a16:creationId xmlns:a16="http://schemas.microsoft.com/office/drawing/2014/main" id="{02142113-0126-9D21-F77F-2AAEA8EF6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4992" y="1723418"/>
            <a:ext cx="4694956" cy="28131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F2E0E9-9982-25A6-1973-C115610A9931}"/>
              </a:ext>
            </a:extLst>
          </p:cNvPr>
          <p:cNvSpPr txBox="1"/>
          <p:nvPr/>
        </p:nvSpPr>
        <p:spPr>
          <a:xfrm>
            <a:off x="2504796" y="4750630"/>
            <a:ext cx="22493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Simple card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1F29A6-0AC7-2BE2-458C-233E67F88076}"/>
              </a:ext>
            </a:extLst>
          </p:cNvPr>
          <p:cNvSpPr txBox="1"/>
          <p:nvPr/>
        </p:nvSpPr>
        <p:spPr>
          <a:xfrm>
            <a:off x="7420899" y="4750630"/>
            <a:ext cx="2348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Extended roll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A9CDF5-9B7D-5684-F670-3C15F5A9AA6F}"/>
              </a:ext>
            </a:extLst>
          </p:cNvPr>
          <p:cNvSpPr txBox="1"/>
          <p:nvPr/>
        </p:nvSpPr>
        <p:spPr>
          <a:xfrm>
            <a:off x="4015409" y="397566"/>
            <a:ext cx="2491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600" b="1" dirty="0"/>
              <a:t>Punch cards</a:t>
            </a:r>
          </a:p>
        </p:txBody>
      </p:sp>
    </p:spTree>
    <p:extLst>
      <p:ext uri="{BB962C8B-B14F-4D97-AF65-F5344CB8AC3E}">
        <p14:creationId xmlns:p14="http://schemas.microsoft.com/office/powerpoint/2010/main" val="190204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8BB5B-B805-4A80-4E01-69C1E5440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C96F0FCB-7BF7-8505-641E-DCFCF9C153D1}"/>
              </a:ext>
            </a:extLst>
          </p:cNvPr>
          <p:cNvSpPr txBox="1"/>
          <p:nvPr/>
        </p:nvSpPr>
        <p:spPr>
          <a:xfrm>
            <a:off x="3886200" y="1816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34E371-BA2A-E917-E80B-D276F7973D73}"/>
              </a:ext>
            </a:extLst>
          </p:cNvPr>
          <p:cNvSpPr txBox="1"/>
          <p:nvPr/>
        </p:nvSpPr>
        <p:spPr>
          <a:xfrm>
            <a:off x="6096000" y="1816100"/>
            <a:ext cx="582826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/>
              <a:t>Charles de Colmar (1785 -1870)  </a:t>
            </a:r>
          </a:p>
          <a:p>
            <a:r>
              <a:rPr lang="en-NZ" sz="3200" dirty="0"/>
              <a:t>  in 1820 built the Arithmometer </a:t>
            </a:r>
          </a:p>
          <a:p>
            <a:r>
              <a:rPr lang="en-NZ" sz="3200" dirty="0"/>
              <a:t>   based on Leibniz’s work.  </a:t>
            </a:r>
          </a:p>
          <a:p>
            <a:endParaRPr lang="en-NZ" sz="800" dirty="0"/>
          </a:p>
          <a:p>
            <a:r>
              <a:rPr lang="en-NZ" sz="3200" dirty="0"/>
              <a:t>Able to add, subtract, multiply </a:t>
            </a:r>
          </a:p>
          <a:p>
            <a:r>
              <a:rPr lang="en-NZ" sz="3200" dirty="0"/>
              <a:t>   &amp; ”divide”</a:t>
            </a:r>
          </a:p>
          <a:p>
            <a:endParaRPr lang="en-NZ" sz="1600" dirty="0"/>
          </a:p>
        </p:txBody>
      </p:sp>
      <p:pic>
        <p:nvPicPr>
          <p:cNvPr id="2" name="Picture 1" descr="DE COLMAR, Charles Xavier Thomas (1785 - 1870)">
            <a:extLst>
              <a:ext uri="{FF2B5EF4-FFF2-40B4-BE49-F238E27FC236}">
                <a16:creationId xmlns:a16="http://schemas.microsoft.com/office/drawing/2014/main" id="{E72FC224-8763-8FAD-CDD6-3BC1CB6DB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478" y="1090737"/>
            <a:ext cx="3208470" cy="2552976"/>
          </a:xfrm>
          <a:prstGeom prst="rect">
            <a:avLst/>
          </a:prstGeom>
        </p:spPr>
      </p:pic>
      <p:pic>
        <p:nvPicPr>
          <p:cNvPr id="5" name="Picture 4" descr="Arithmometer - Wikipedia">
            <a:extLst>
              <a:ext uri="{FF2B5EF4-FFF2-40B4-BE49-F238E27FC236}">
                <a16:creationId xmlns:a16="http://schemas.microsoft.com/office/drawing/2014/main" id="{3D2B7042-E5BB-FE40-F78C-4FB67C4D285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924" y="4072422"/>
            <a:ext cx="3132023" cy="26168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5E147F-DBC2-21B6-5A63-EA9C2645A77A}"/>
              </a:ext>
            </a:extLst>
          </p:cNvPr>
          <p:cNvSpPr txBox="1"/>
          <p:nvPr/>
        </p:nvSpPr>
        <p:spPr>
          <a:xfrm>
            <a:off x="2731122" y="232601"/>
            <a:ext cx="8914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Calculating machines – further  development</a:t>
            </a:r>
          </a:p>
        </p:txBody>
      </p:sp>
    </p:spTree>
    <p:extLst>
      <p:ext uri="{BB962C8B-B14F-4D97-AF65-F5344CB8AC3E}">
        <p14:creationId xmlns:p14="http://schemas.microsoft.com/office/powerpoint/2010/main" val="716226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75168-D7CA-28A4-7D1B-7A79C5F1F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C3F0EB14-45DE-6880-2E9C-0D782BB6FC4F}"/>
              </a:ext>
            </a:extLst>
          </p:cNvPr>
          <p:cNvSpPr txBox="1"/>
          <p:nvPr/>
        </p:nvSpPr>
        <p:spPr>
          <a:xfrm>
            <a:off x="5104273" y="487025"/>
            <a:ext cx="6770569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The Babbage Difference Engine (1820s)</a:t>
            </a:r>
          </a:p>
          <a:p>
            <a:endParaRPr lang="en-NZ" sz="1600" dirty="0"/>
          </a:p>
          <a:p>
            <a:r>
              <a:rPr lang="en-NZ" sz="3200" dirty="0"/>
              <a:t>Charles Babbage (1791- 1871), a	    </a:t>
            </a:r>
          </a:p>
          <a:p>
            <a:r>
              <a:rPr lang="en-NZ" sz="3200" dirty="0"/>
              <a:t>  polymath, mechanical engineer &amp; 	astronomer.  Presented paper (1824) </a:t>
            </a:r>
          </a:p>
          <a:p>
            <a:endParaRPr lang="en-NZ" sz="800" dirty="0"/>
          </a:p>
          <a:p>
            <a:r>
              <a:rPr lang="en-NZ" sz="3200" dirty="0"/>
              <a:t>“On the Theoretical Principles of the </a:t>
            </a:r>
          </a:p>
          <a:p>
            <a:r>
              <a:rPr lang="en-NZ" sz="3200" dirty="0"/>
              <a:t>   Machinery for Calculating Tables”</a:t>
            </a:r>
          </a:p>
          <a:p>
            <a:endParaRPr lang="en-NZ" sz="800" dirty="0"/>
          </a:p>
          <a:p>
            <a:r>
              <a:rPr lang="en-NZ" sz="3200" dirty="0"/>
              <a:t>Based upon pre-existing decimal </a:t>
            </a:r>
          </a:p>
          <a:p>
            <a:r>
              <a:rPr lang="en-NZ" sz="3200" dirty="0"/>
              <a:t>    calculating machines but designed 	to calculate to 20-30 digits</a:t>
            </a:r>
          </a:p>
          <a:p>
            <a:endParaRPr lang="en-NZ" sz="1600" dirty="0"/>
          </a:p>
          <a:p>
            <a:r>
              <a:rPr lang="en-NZ" sz="3200" dirty="0"/>
              <a:t>Never built but       Analytical 	Engine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281B60A-DDD0-99B2-1F01-10F3A673262F}"/>
              </a:ext>
            </a:extLst>
          </p:cNvPr>
          <p:cNvCxnSpPr>
            <a:cxnSpLocks/>
          </p:cNvCxnSpPr>
          <p:nvPr/>
        </p:nvCxnSpPr>
        <p:spPr>
          <a:xfrm>
            <a:off x="7688377" y="6553362"/>
            <a:ext cx="568325" cy="0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" name="Picture 1" descr="Babbage1.jpg">
            <a:extLst>
              <a:ext uri="{FF2B5EF4-FFF2-40B4-BE49-F238E27FC236}">
                <a16:creationId xmlns:a16="http://schemas.microsoft.com/office/drawing/2014/main" id="{73CBD1D6-F2C6-3B6B-E452-77FB00F3F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800" y="1504876"/>
            <a:ext cx="2886186" cy="384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19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82EF6-888C-3909-3455-5416B97D9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D5939FF6-5BFA-7F4A-44BE-F37403666734}"/>
              </a:ext>
            </a:extLst>
          </p:cNvPr>
          <p:cNvSpPr txBox="1"/>
          <p:nvPr/>
        </p:nvSpPr>
        <p:spPr>
          <a:xfrm>
            <a:off x="2500630" y="394970"/>
            <a:ext cx="939673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Babbage Analytical Engine</a:t>
            </a:r>
          </a:p>
          <a:p>
            <a:endParaRPr lang="en-NZ" sz="1600" b="1" dirty="0"/>
          </a:p>
          <a:p>
            <a:r>
              <a:rPr lang="en-NZ" sz="3200" dirty="0"/>
              <a:t>General purpose, programme–controlled, automatic     	mechanical computing machine</a:t>
            </a:r>
          </a:p>
          <a:p>
            <a:endParaRPr lang="en-NZ" sz="1600" dirty="0"/>
          </a:p>
          <a:p>
            <a:r>
              <a:rPr lang="en-NZ" sz="3200" dirty="0"/>
              <a:t>Described four components –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3200" dirty="0"/>
              <a:t>the Mill = Central Processing Unit (CPU)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3200" dirty="0"/>
              <a:t>the Store = Memory / storage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3200" dirty="0"/>
              <a:t>the Reader = Input device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3200" dirty="0"/>
              <a:t>the Printer = Output device</a:t>
            </a:r>
          </a:p>
          <a:p>
            <a:endParaRPr lang="en-NZ" sz="1600" dirty="0"/>
          </a:p>
          <a:p>
            <a:endParaRPr lang="en-NZ" sz="3200" dirty="0"/>
          </a:p>
          <a:p>
            <a:r>
              <a:rPr lang="en-NZ" sz="3200" dirty="0"/>
              <a:t>Not built but all the features of a computer described</a:t>
            </a:r>
          </a:p>
          <a:p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245823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les Babbage's Difference Engine: How The Machine Changed ...">
            <a:extLst>
              <a:ext uri="{FF2B5EF4-FFF2-40B4-BE49-F238E27FC236}">
                <a16:creationId xmlns:a16="http://schemas.microsoft.com/office/drawing/2014/main" id="{BCD61E7C-1448-1E65-FCA7-15E1B5D1C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675" y="893223"/>
            <a:ext cx="6418650" cy="46134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639DDE-978F-F786-D415-697A6F994143}"/>
              </a:ext>
            </a:extLst>
          </p:cNvPr>
          <p:cNvSpPr txBox="1"/>
          <p:nvPr/>
        </p:nvSpPr>
        <p:spPr>
          <a:xfrm>
            <a:off x="2069801" y="5964777"/>
            <a:ext cx="8052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Analytical Engine created from Babbage’s plans</a:t>
            </a:r>
          </a:p>
        </p:txBody>
      </p:sp>
    </p:spTree>
    <p:extLst>
      <p:ext uri="{BB962C8B-B14F-4D97-AF65-F5344CB8AC3E}">
        <p14:creationId xmlns:p14="http://schemas.microsoft.com/office/powerpoint/2010/main" val="1867397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9ED9A-AD8D-E8C6-3011-2BFDBEF24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51D9A4BC-57CF-CD4A-10E8-C3D85CA4690E}"/>
              </a:ext>
            </a:extLst>
          </p:cNvPr>
          <p:cNvSpPr txBox="1"/>
          <p:nvPr/>
        </p:nvSpPr>
        <p:spPr>
          <a:xfrm>
            <a:off x="3886200" y="1816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  <p:pic>
        <p:nvPicPr>
          <p:cNvPr id="5" name="Picture 4" descr="Detail of Carpenter portrait (1836)">
            <a:extLst>
              <a:ext uri="{FF2B5EF4-FFF2-40B4-BE49-F238E27FC236}">
                <a16:creationId xmlns:a16="http://schemas.microsoft.com/office/drawing/2014/main" id="{ADBADC88-0899-8BDA-6414-7C6931EDD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476" y="1241424"/>
            <a:ext cx="2839039" cy="36434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76F929-8C88-C9D0-7E94-D12E8B2CD60E}"/>
              </a:ext>
            </a:extLst>
          </p:cNvPr>
          <p:cNvSpPr txBox="1"/>
          <p:nvPr/>
        </p:nvSpPr>
        <p:spPr>
          <a:xfrm>
            <a:off x="2602005" y="4935128"/>
            <a:ext cx="978576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/>
              <a:t>Lovelace became expert on the process of sequencing 	instructions 	on the punched cards that the Analytical	 </a:t>
            </a:r>
          </a:p>
          <a:p>
            <a:r>
              <a:rPr lang="en-NZ" sz="3200" dirty="0"/>
              <a:t>    Engine would use - The first computer programmer</a:t>
            </a:r>
          </a:p>
          <a:p>
            <a:endParaRPr lang="en-NZ" sz="3200" dirty="0"/>
          </a:p>
          <a:p>
            <a:r>
              <a:rPr lang="en-NZ" sz="3200" dirty="0"/>
              <a:t>  </a:t>
            </a:r>
          </a:p>
          <a:p>
            <a:r>
              <a:rPr lang="en-NZ" sz="3200" dirty="0"/>
              <a:t>*</a:t>
            </a:r>
          </a:p>
          <a:p>
            <a:endParaRPr lang="en-NZ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FD081-46ED-FFFC-B489-D5EB2EEC0215}"/>
              </a:ext>
            </a:extLst>
          </p:cNvPr>
          <p:cNvSpPr txBox="1"/>
          <p:nvPr/>
        </p:nvSpPr>
        <p:spPr>
          <a:xfrm>
            <a:off x="2470843" y="57670"/>
            <a:ext cx="626934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600" b="1" dirty="0"/>
              <a:t>The First Computer Programmer</a:t>
            </a:r>
          </a:p>
          <a:p>
            <a:r>
              <a:rPr lang="en-NZ" sz="3200" dirty="0"/>
              <a:t>Ada Lovelace  (1815 -1852)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526F38-0F74-AD3D-0689-EAC3B4E384F1}"/>
              </a:ext>
            </a:extLst>
          </p:cNvPr>
          <p:cNvSpPr txBox="1"/>
          <p:nvPr/>
        </p:nvSpPr>
        <p:spPr>
          <a:xfrm>
            <a:off x="5998530" y="1141267"/>
            <a:ext cx="619346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/>
              <a:t>Gifted mathematician – noted</a:t>
            </a:r>
          </a:p>
          <a:p>
            <a:endParaRPr lang="en-NZ" sz="800" dirty="0"/>
          </a:p>
          <a:p>
            <a:r>
              <a:rPr lang="en-NZ" sz="3200" dirty="0"/>
              <a:t>*  Analytical Engine operated on	   </a:t>
            </a:r>
          </a:p>
          <a:p>
            <a:r>
              <a:rPr lang="en-NZ" sz="3200" dirty="0"/>
              <a:t>       general symbols rather than 	 </a:t>
            </a:r>
          </a:p>
          <a:p>
            <a:r>
              <a:rPr lang="en-NZ" sz="3200" dirty="0"/>
              <a:t>        numbers		</a:t>
            </a:r>
          </a:p>
          <a:p>
            <a:r>
              <a:rPr lang="en-NZ" sz="3200" dirty="0"/>
              <a:t>*  It went beyond the bounds of 	   	 	   arithmetic. </a:t>
            </a:r>
          </a:p>
          <a:p>
            <a:endParaRPr lang="en-NZ" sz="1600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17423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4CFEB-6901-EE38-4333-7B9AAC824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50971A68-D701-0DD5-D9A0-302C052D4989}"/>
              </a:ext>
            </a:extLst>
          </p:cNvPr>
          <p:cNvSpPr txBox="1"/>
          <p:nvPr/>
        </p:nvSpPr>
        <p:spPr>
          <a:xfrm>
            <a:off x="3886200" y="1816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5A8EBC-BF43-2D43-09FF-3967DFD43E59}"/>
              </a:ext>
            </a:extLst>
          </p:cNvPr>
          <p:cNvSpPr txBox="1"/>
          <p:nvPr/>
        </p:nvSpPr>
        <p:spPr>
          <a:xfrm>
            <a:off x="2480857" y="261828"/>
            <a:ext cx="928950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Business calculators </a:t>
            </a:r>
          </a:p>
          <a:p>
            <a:endParaRPr lang="en-NZ" sz="800" dirty="0"/>
          </a:p>
          <a:p>
            <a:r>
              <a:rPr lang="en-NZ" sz="3200" dirty="0"/>
              <a:t>Through the 19th century business calculators became a 	necessary tool  – the catalyst for development</a:t>
            </a:r>
          </a:p>
          <a:p>
            <a:endParaRPr lang="en-NZ" sz="800" dirty="0"/>
          </a:p>
          <a:p>
            <a:r>
              <a:rPr lang="en-NZ" sz="3200" dirty="0"/>
              <a:t>Remained the dominant instrument until 1970s</a:t>
            </a:r>
          </a:p>
        </p:txBody>
      </p:sp>
      <p:pic>
        <p:nvPicPr>
          <p:cNvPr id="3" name="Picture 2" descr="Five fascinating finds from the archives of Silicon Valley's Computer History Museum - The Almanac">
            <a:extLst>
              <a:ext uri="{FF2B5EF4-FFF2-40B4-BE49-F238E27FC236}">
                <a16:creationId xmlns:a16="http://schemas.microsoft.com/office/drawing/2014/main" id="{8EFB0AD9-8098-F782-1E85-15F277ABB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931" y="3004929"/>
            <a:ext cx="5347610" cy="356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34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mington Perfected 4 Typewriter - Antique Typewriters">
            <a:extLst>
              <a:ext uri="{FF2B5EF4-FFF2-40B4-BE49-F238E27FC236}">
                <a16:creationId xmlns:a16="http://schemas.microsoft.com/office/drawing/2014/main" id="{DC6A33AE-B149-C2AB-03EF-C0A65837D4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8898" y="971820"/>
            <a:ext cx="4384701" cy="44464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6CC9C2-A75A-D5E5-1C93-986F7A4ED411}"/>
              </a:ext>
            </a:extLst>
          </p:cNvPr>
          <p:cNvSpPr txBox="1"/>
          <p:nvPr/>
        </p:nvSpPr>
        <p:spPr>
          <a:xfrm>
            <a:off x="1352145" y="1078656"/>
            <a:ext cx="513620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The Keyboard</a:t>
            </a:r>
          </a:p>
          <a:p>
            <a:endParaRPr lang="en-NZ" sz="1600" b="1" dirty="0"/>
          </a:p>
          <a:p>
            <a:r>
              <a:rPr lang="en-NZ" sz="3200" dirty="0"/>
              <a:t>In 1874 the Remington Arms 	Company, sold the first 	commercially viable 	typewriter </a:t>
            </a:r>
          </a:p>
          <a:p>
            <a:endParaRPr lang="en-NZ" sz="3200" dirty="0"/>
          </a:p>
          <a:p>
            <a:r>
              <a:rPr lang="en-NZ" sz="3200" dirty="0"/>
              <a:t>*  Became a key data	input 			device</a:t>
            </a:r>
          </a:p>
        </p:txBody>
      </p:sp>
    </p:spTree>
    <p:extLst>
      <p:ext uri="{BB962C8B-B14F-4D97-AF65-F5344CB8AC3E}">
        <p14:creationId xmlns:p14="http://schemas.microsoft.com/office/powerpoint/2010/main" val="4120574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62 Mit Institute Stock Photos - Free &amp; Royalty-Free Stock ...">
            <a:extLst>
              <a:ext uri="{FF2B5EF4-FFF2-40B4-BE49-F238E27FC236}">
                <a16:creationId xmlns:a16="http://schemas.microsoft.com/office/drawing/2014/main" id="{F7859E3B-D383-8D44-8EF6-F43FE0A3B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53" y="1208969"/>
            <a:ext cx="3704828" cy="3108077"/>
          </a:xfrm>
          <a:prstGeom prst="rect">
            <a:avLst/>
          </a:prstGeom>
        </p:spPr>
      </p:pic>
      <p:pic>
        <p:nvPicPr>
          <p:cNvPr id="3" name="Picture 2" descr="Photo of harvard yard">
            <a:extLst>
              <a:ext uri="{FF2B5EF4-FFF2-40B4-BE49-F238E27FC236}">
                <a16:creationId xmlns:a16="http://schemas.microsoft.com/office/drawing/2014/main" id="{66087AEA-F617-C36C-A580-AD590B537E2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8425" y="3828306"/>
            <a:ext cx="4091189" cy="27274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41E845-CFEE-B298-78F2-23EED943A697}"/>
              </a:ext>
            </a:extLst>
          </p:cNvPr>
          <p:cNvSpPr txBox="1"/>
          <p:nvPr/>
        </p:nvSpPr>
        <p:spPr>
          <a:xfrm>
            <a:off x="1459419" y="301878"/>
            <a:ext cx="9273162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Early computers</a:t>
            </a:r>
          </a:p>
          <a:p>
            <a:endParaRPr lang="en-NZ" sz="1050" b="1" dirty="0"/>
          </a:p>
          <a:p>
            <a:endParaRPr lang="en-NZ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59EC1F-20D1-EA23-FD01-ADA1F42A416A}"/>
              </a:ext>
            </a:extLst>
          </p:cNvPr>
          <p:cNvSpPr txBox="1"/>
          <p:nvPr/>
        </p:nvSpPr>
        <p:spPr>
          <a:xfrm>
            <a:off x="5024147" y="1855067"/>
            <a:ext cx="66754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At Massachusetts Institute of 	Technology </a:t>
            </a:r>
          </a:p>
          <a:p>
            <a:r>
              <a:rPr lang="en-NZ" sz="2800" dirty="0"/>
              <a:t>   Vannevar Bush designed the Differential </a:t>
            </a:r>
          </a:p>
          <a:p>
            <a:r>
              <a:rPr lang="en-NZ" sz="2800" dirty="0"/>
              <a:t>   Analyser – able to solve certain differential  </a:t>
            </a:r>
          </a:p>
          <a:p>
            <a:r>
              <a:rPr lang="en-NZ" sz="2800" dirty="0"/>
              <a:t>   equations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52D82E-C006-C148-8416-677DD53AA868}"/>
              </a:ext>
            </a:extLst>
          </p:cNvPr>
          <p:cNvSpPr txBox="1"/>
          <p:nvPr/>
        </p:nvSpPr>
        <p:spPr>
          <a:xfrm>
            <a:off x="903794" y="4739883"/>
            <a:ext cx="62921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At Harvard University Howard Aitken  </a:t>
            </a:r>
          </a:p>
          <a:p>
            <a:r>
              <a:rPr lang="en-NZ" sz="2800" dirty="0"/>
              <a:t>   explored alternatives to electromagnetic </a:t>
            </a:r>
          </a:p>
          <a:p>
            <a:r>
              <a:rPr lang="en-NZ" sz="2800" dirty="0"/>
              <a:t>   relay circuits then in use in business </a:t>
            </a:r>
          </a:p>
          <a:p>
            <a:r>
              <a:rPr lang="en-NZ" sz="2800" dirty="0"/>
              <a:t>   digital calculators</a:t>
            </a:r>
          </a:p>
        </p:txBody>
      </p:sp>
    </p:spTree>
    <p:extLst>
      <p:ext uri="{BB962C8B-B14F-4D97-AF65-F5344CB8AC3E}">
        <p14:creationId xmlns:p14="http://schemas.microsoft.com/office/powerpoint/2010/main" val="2484873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rchitecture of an Electromechanical Relay (EMR)">
            <a:extLst>
              <a:ext uri="{FF2B5EF4-FFF2-40B4-BE49-F238E27FC236}">
                <a16:creationId xmlns:a16="http://schemas.microsoft.com/office/drawing/2014/main" id="{432A061A-1D69-02B5-90C1-FC146CB49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784" y="1720418"/>
            <a:ext cx="5109138" cy="3087052"/>
          </a:xfrm>
          <a:prstGeom prst="rect">
            <a:avLst/>
          </a:prstGeom>
        </p:spPr>
      </p:pic>
      <p:pic>
        <p:nvPicPr>
          <p:cNvPr id="9" name="Picture 8" descr="Tube Amplifiers Explained, Part 5: How Tubes Work">
            <a:extLst>
              <a:ext uri="{FF2B5EF4-FFF2-40B4-BE49-F238E27FC236}">
                <a16:creationId xmlns:a16="http://schemas.microsoft.com/office/drawing/2014/main" id="{3DAD3620-2710-B450-193D-4C2F58456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3206" y="854585"/>
            <a:ext cx="2946010" cy="48187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A8D769-8F47-8F9D-3B61-68862C41BA98}"/>
              </a:ext>
            </a:extLst>
          </p:cNvPr>
          <p:cNvSpPr txBox="1"/>
          <p:nvPr/>
        </p:nvSpPr>
        <p:spPr>
          <a:xfrm>
            <a:off x="1479936" y="5380915"/>
            <a:ext cx="47748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Electromagnetic relay switch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959DB8-06BD-5E0B-3D26-0E3718C66068}"/>
              </a:ext>
            </a:extLst>
          </p:cNvPr>
          <p:cNvSpPr txBox="1"/>
          <p:nvPr/>
        </p:nvSpPr>
        <p:spPr>
          <a:xfrm>
            <a:off x="8265914" y="6003415"/>
            <a:ext cx="2613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/>
              <a:t>Vacuum tube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31480B-B498-2E40-6C68-53868CC4E6A5}"/>
              </a:ext>
            </a:extLst>
          </p:cNvPr>
          <p:cNvSpPr txBox="1"/>
          <p:nvPr/>
        </p:nvSpPr>
        <p:spPr>
          <a:xfrm>
            <a:off x="1434933" y="208254"/>
            <a:ext cx="8276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Advances in technology </a:t>
            </a:r>
          </a:p>
        </p:txBody>
      </p:sp>
    </p:spTree>
    <p:extLst>
      <p:ext uri="{BB962C8B-B14F-4D97-AF65-F5344CB8AC3E}">
        <p14:creationId xmlns:p14="http://schemas.microsoft.com/office/powerpoint/2010/main" val="682965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768220-0FB6-771F-66E2-5DC22198ECDF}"/>
              </a:ext>
            </a:extLst>
          </p:cNvPr>
          <p:cNvSpPr txBox="1"/>
          <p:nvPr/>
        </p:nvSpPr>
        <p:spPr>
          <a:xfrm>
            <a:off x="7066722" y="1120970"/>
            <a:ext cx="45860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1</a:t>
            </a:r>
            <a:r>
              <a:rPr lang="en-NZ" sz="3600" b="1" baseline="30000" dirty="0"/>
              <a:t>st</a:t>
            </a:r>
            <a:r>
              <a:rPr lang="en-NZ" sz="3600" b="1" dirty="0"/>
              <a:t> computer 1939-44</a:t>
            </a:r>
          </a:p>
          <a:p>
            <a:endParaRPr lang="en-NZ" sz="1600" b="1" dirty="0"/>
          </a:p>
          <a:p>
            <a:r>
              <a:rPr lang="en-NZ" sz="3200" dirty="0"/>
              <a:t>Aitken in collaboration with </a:t>
            </a:r>
          </a:p>
          <a:p>
            <a:r>
              <a:rPr lang="en-NZ" sz="3200" dirty="0"/>
              <a:t>   IBM planned &amp; built fully </a:t>
            </a:r>
          </a:p>
          <a:p>
            <a:r>
              <a:rPr lang="en-NZ" sz="3200" dirty="0"/>
              <a:t>   functional computer </a:t>
            </a:r>
          </a:p>
          <a:p>
            <a:r>
              <a:rPr lang="en-NZ" sz="3200" dirty="0"/>
              <a:t>   (calculating machine).  </a:t>
            </a:r>
          </a:p>
          <a:p>
            <a:endParaRPr lang="en-NZ" sz="1600" dirty="0"/>
          </a:p>
        </p:txBody>
      </p:sp>
      <p:pic>
        <p:nvPicPr>
          <p:cNvPr id="5" name="Picture 4" descr="August 7: IBM presents ASCC Giant Brain to Harvard | This Day in History | Computer History Museum">
            <a:extLst>
              <a:ext uri="{FF2B5EF4-FFF2-40B4-BE49-F238E27FC236}">
                <a16:creationId xmlns:a16="http://schemas.microsoft.com/office/drawing/2014/main" id="{BBAE7B29-2A37-EA84-28CB-B73A9572F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733" y="-36117"/>
            <a:ext cx="5137314" cy="689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06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0CA76A-A03C-067F-851C-46E013BA9673}"/>
              </a:ext>
            </a:extLst>
          </p:cNvPr>
          <p:cNvSpPr txBox="1"/>
          <p:nvPr/>
        </p:nvSpPr>
        <p:spPr>
          <a:xfrm>
            <a:off x="6350048" y="1077587"/>
            <a:ext cx="5091675" cy="501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3600" b="1" dirty="0"/>
              <a:t>Alan Turing (1912 -1954)</a:t>
            </a:r>
          </a:p>
          <a:p>
            <a:pPr defTabSz="914400">
              <a:spcAft>
                <a:spcPts val="600"/>
              </a:spcAft>
              <a:buSzPct val="125000"/>
            </a:pPr>
            <a:r>
              <a:rPr lang="en-US" sz="3200" dirty="0"/>
              <a:t>Mathematics student at the </a:t>
            </a:r>
          </a:p>
          <a:p>
            <a:pPr defTabSz="914400">
              <a:spcAft>
                <a:spcPts val="600"/>
              </a:spcAft>
              <a:buSzPct val="125000"/>
            </a:pPr>
            <a:r>
              <a:rPr lang="en-US" sz="3200" dirty="0"/>
              <a:t>   University of Cambridge, </a:t>
            </a:r>
          </a:p>
          <a:p>
            <a:pPr defTabSz="914400">
              <a:spcAft>
                <a:spcPts val="600"/>
              </a:spcAft>
              <a:buSzPct val="125000"/>
            </a:pPr>
            <a:r>
              <a:rPr lang="en-US" sz="3200" dirty="0"/>
              <a:t>   England</a:t>
            </a:r>
          </a:p>
          <a:p>
            <a:pPr defTabSz="914400">
              <a:spcAft>
                <a:spcPts val="600"/>
              </a:spcAft>
              <a:buSzPct val="125000"/>
            </a:pPr>
            <a:endParaRPr lang="en-US" sz="1600" dirty="0"/>
          </a:p>
          <a:p>
            <a:pPr defTabSz="914400">
              <a:spcAft>
                <a:spcPts val="600"/>
              </a:spcAft>
              <a:buSzPct val="125000"/>
            </a:pPr>
            <a:r>
              <a:rPr lang="en-US" sz="3200" dirty="0"/>
              <a:t>Theory - “any mathematical </a:t>
            </a:r>
          </a:p>
          <a:p>
            <a:pPr defTabSz="914400">
              <a:spcAft>
                <a:spcPts val="600"/>
              </a:spcAft>
              <a:buSzPct val="125000"/>
            </a:pPr>
            <a:r>
              <a:rPr lang="en-US" sz="3200" dirty="0"/>
              <a:t>   problem can potentially be </a:t>
            </a:r>
          </a:p>
          <a:p>
            <a:pPr defTabSz="914400">
              <a:spcAft>
                <a:spcPts val="600"/>
              </a:spcAft>
              <a:buSzPct val="125000"/>
            </a:pPr>
            <a:r>
              <a:rPr lang="en-US" sz="3200" dirty="0"/>
              <a:t>   solved by an algorithm – a </a:t>
            </a:r>
          </a:p>
          <a:p>
            <a:pPr defTabSz="914400">
              <a:spcAft>
                <a:spcPts val="600"/>
              </a:spcAft>
              <a:buSzPct val="125000"/>
            </a:pPr>
            <a:r>
              <a:rPr lang="en-US" sz="3200" dirty="0"/>
              <a:t>   purely mechanical process.” </a:t>
            </a:r>
          </a:p>
        </p:txBody>
      </p:sp>
      <p:pic>
        <p:nvPicPr>
          <p:cNvPr id="7" name="Picture 6" descr="Alan Turing - Wikipedia">
            <a:extLst>
              <a:ext uri="{FF2B5EF4-FFF2-40B4-BE49-F238E27FC236}">
                <a16:creationId xmlns:a16="http://schemas.microsoft.com/office/drawing/2014/main" id="{5120D727-7833-5845-4B61-83676D89B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669" y="508200"/>
            <a:ext cx="4293331" cy="5718717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90522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8F8ED-169D-B5ED-7C37-FC283F2A5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lan Turing - Wikipedia">
            <a:extLst>
              <a:ext uri="{FF2B5EF4-FFF2-40B4-BE49-F238E27FC236}">
                <a16:creationId xmlns:a16="http://schemas.microsoft.com/office/drawing/2014/main" id="{796523DB-3201-8154-8686-DB17778E9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669" y="508200"/>
            <a:ext cx="4293331" cy="5718717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C5739C-29AA-C552-125E-0A1D537F35E4}"/>
              </a:ext>
            </a:extLst>
          </p:cNvPr>
          <p:cNvSpPr txBox="1"/>
          <p:nvPr/>
        </p:nvSpPr>
        <p:spPr>
          <a:xfrm>
            <a:off x="6483927" y="508200"/>
            <a:ext cx="5615063" cy="62786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b="1" dirty="0"/>
              <a:t>Alan Turing Contd</a:t>
            </a:r>
          </a:p>
          <a:p>
            <a:endParaRPr lang="en-NZ" sz="3200" b="1" dirty="0"/>
          </a:p>
          <a:p>
            <a:r>
              <a:rPr lang="en-NZ" sz="3200" dirty="0"/>
              <a:t>Turing defined the basic </a:t>
            </a:r>
          </a:p>
          <a:p>
            <a:r>
              <a:rPr lang="en-NZ" sz="3200" dirty="0"/>
              <a:t>   concepts of a universal </a:t>
            </a:r>
          </a:p>
          <a:p>
            <a:r>
              <a:rPr lang="en-NZ" sz="3200" dirty="0"/>
              <a:t>   computing machine  </a:t>
            </a:r>
          </a:p>
          <a:p>
            <a:r>
              <a:rPr lang="en-NZ" sz="3200" dirty="0"/>
              <a:t>	</a:t>
            </a:r>
          </a:p>
          <a:p>
            <a:r>
              <a:rPr lang="en-NZ" sz="3200" dirty="0"/>
              <a:t>He believed everything – letters, </a:t>
            </a:r>
          </a:p>
          <a:p>
            <a:r>
              <a:rPr lang="en-NZ" sz="3200" dirty="0"/>
              <a:t>   values, abstract mental states </a:t>
            </a:r>
          </a:p>
          <a:p>
            <a:r>
              <a:rPr lang="en-NZ" sz="3200" dirty="0"/>
              <a:t>   could be represented </a:t>
            </a:r>
          </a:p>
          <a:p>
            <a:r>
              <a:rPr lang="en-NZ" sz="3200" dirty="0"/>
              <a:t>   symbolically.</a:t>
            </a:r>
          </a:p>
          <a:p>
            <a:r>
              <a:rPr lang="en-NZ" sz="3200" dirty="0"/>
              <a:t> </a:t>
            </a:r>
          </a:p>
          <a:p>
            <a:r>
              <a:rPr lang="en-NZ" sz="3200" dirty="0"/>
              <a:t>			Artificial Intelligence.</a:t>
            </a:r>
          </a:p>
          <a:p>
            <a:endParaRPr lang="en-NZ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4E9341D-A409-A0B4-4BAE-776944C0E729}"/>
              </a:ext>
            </a:extLst>
          </p:cNvPr>
          <p:cNvCxnSpPr>
            <a:cxnSpLocks/>
          </p:cNvCxnSpPr>
          <p:nvPr/>
        </p:nvCxnSpPr>
        <p:spPr>
          <a:xfrm>
            <a:off x="7024255" y="6226917"/>
            <a:ext cx="68580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3993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letchley Park">
            <a:extLst>
              <a:ext uri="{FF2B5EF4-FFF2-40B4-BE49-F238E27FC236}">
                <a16:creationId xmlns:a16="http://schemas.microsoft.com/office/drawing/2014/main" id="{35B8474A-B882-BF2D-7CA3-3D5386A4C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848" y="1080375"/>
            <a:ext cx="4180356" cy="31352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6E0D45-C449-C092-66EA-64E9BAF2F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0885" y="1113082"/>
            <a:ext cx="2841171" cy="31025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8CAB57-3608-3E94-E7D7-6C24C7222611}"/>
              </a:ext>
            </a:extLst>
          </p:cNvPr>
          <p:cNvSpPr txBox="1"/>
          <p:nvPr/>
        </p:nvSpPr>
        <p:spPr>
          <a:xfrm>
            <a:off x="1558636" y="436842"/>
            <a:ext cx="3549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/>
              <a:t>WW2 stimulus </a:t>
            </a:r>
            <a:endParaRPr lang="en-NZ" sz="3600" b="1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161569E-602A-0B41-9D89-204751C5388C}"/>
              </a:ext>
            </a:extLst>
          </p:cNvPr>
          <p:cNvCxnSpPr/>
          <p:nvPr/>
        </p:nvCxnSpPr>
        <p:spPr>
          <a:xfrm>
            <a:off x="7756071" y="6041571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0BFCF66-835C-4A40-278C-946A37FD5402}"/>
              </a:ext>
            </a:extLst>
          </p:cNvPr>
          <p:cNvSpPr txBox="1"/>
          <p:nvPr/>
        </p:nvSpPr>
        <p:spPr>
          <a:xfrm>
            <a:off x="1296595" y="4369318"/>
            <a:ext cx="100027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/>
              <a:t>In Britain the impetus was code breaking. </a:t>
            </a:r>
          </a:p>
          <a:p>
            <a:endParaRPr lang="en-NZ" sz="1600" dirty="0"/>
          </a:p>
          <a:p>
            <a:r>
              <a:rPr lang="en-NZ" sz="3200" dirty="0"/>
              <a:t>The Ultra project at Bletchley Park, London targeted the 	ciphers &amp; codes of the German electromechanical devices 	- the </a:t>
            </a:r>
            <a:r>
              <a:rPr lang="en-NZ" sz="32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Enigma</a:t>
            </a:r>
            <a:r>
              <a:rPr lang="en-NZ" sz="3200" dirty="0"/>
              <a:t> and the </a:t>
            </a:r>
            <a:r>
              <a:rPr lang="en-NZ" sz="3200" dirty="0" err="1"/>
              <a:t>Geheimschreiber</a:t>
            </a:r>
            <a:r>
              <a:rPr lang="en-NZ" sz="3200" dirty="0"/>
              <a:t>  (“Secret Writer”). </a:t>
            </a:r>
          </a:p>
        </p:txBody>
      </p:sp>
    </p:spTree>
    <p:extLst>
      <p:ext uri="{BB962C8B-B14F-4D97-AF65-F5344CB8AC3E}">
        <p14:creationId xmlns:p14="http://schemas.microsoft.com/office/powerpoint/2010/main" val="26097824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F5311-E0D9-A300-8206-060B124C5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05F97E-5E83-A367-A30B-676E441AEA3D}"/>
              </a:ext>
            </a:extLst>
          </p:cNvPr>
          <p:cNvSpPr txBox="1"/>
          <p:nvPr/>
        </p:nvSpPr>
        <p:spPr>
          <a:xfrm>
            <a:off x="1558636" y="436842"/>
            <a:ext cx="3549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/>
              <a:t>WW2 stimulus </a:t>
            </a:r>
            <a:endParaRPr lang="en-NZ" sz="3600" b="1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DE902C8-9748-0DC6-88F8-497C5BB736D6}"/>
              </a:ext>
            </a:extLst>
          </p:cNvPr>
          <p:cNvCxnSpPr/>
          <p:nvPr/>
        </p:nvCxnSpPr>
        <p:spPr>
          <a:xfrm>
            <a:off x="7756071" y="6041571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C2E3597-FC6A-F21D-EABB-724430BCF513}"/>
              </a:ext>
            </a:extLst>
          </p:cNvPr>
          <p:cNvSpPr txBox="1"/>
          <p:nvPr/>
        </p:nvSpPr>
        <p:spPr>
          <a:xfrm>
            <a:off x="1558636" y="1330036"/>
            <a:ext cx="4990662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Turing’s advocacy helped </a:t>
            </a:r>
          </a:p>
          <a:p>
            <a:r>
              <a:rPr lang="en-NZ" sz="3200" dirty="0"/>
              <a:t>   maintain government </a:t>
            </a:r>
          </a:p>
          <a:p>
            <a:r>
              <a:rPr lang="en-NZ" sz="3200" dirty="0"/>
              <a:t>   support but pushed the </a:t>
            </a:r>
          </a:p>
          <a:p>
            <a:r>
              <a:rPr lang="en-NZ" sz="3200" dirty="0"/>
              <a:t>   project further towards a </a:t>
            </a:r>
          </a:p>
          <a:p>
            <a:r>
              <a:rPr lang="en-NZ" sz="3200" dirty="0"/>
              <a:t>   general-purpose device</a:t>
            </a:r>
          </a:p>
          <a:p>
            <a:endParaRPr lang="en-NZ" sz="3200" dirty="0"/>
          </a:p>
          <a:p>
            <a:r>
              <a:rPr lang="en-NZ" sz="3200" dirty="0"/>
              <a:t>Colossus (Mark 1) completed </a:t>
            </a:r>
          </a:p>
          <a:p>
            <a:r>
              <a:rPr lang="en-NZ" sz="3200" dirty="0"/>
              <a:t>    in December 1943</a:t>
            </a:r>
          </a:p>
          <a:p>
            <a:endParaRPr lang="en-NZ" sz="3200" dirty="0"/>
          </a:p>
          <a:p>
            <a:endParaRPr lang="en-NZ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F654EE-B5EB-2E57-AA44-265BA60556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369" y="1653762"/>
            <a:ext cx="4692906" cy="309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8186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B02ED-1DA5-6017-6421-19828002F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205300-4657-CF8C-75CD-03BC3EEADAF8}"/>
              </a:ext>
            </a:extLst>
          </p:cNvPr>
          <p:cNvSpPr txBox="1"/>
          <p:nvPr/>
        </p:nvSpPr>
        <p:spPr>
          <a:xfrm>
            <a:off x="1558636" y="436842"/>
            <a:ext cx="3549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/>
              <a:t>WW2 stimulus </a:t>
            </a:r>
            <a:endParaRPr lang="en-NZ" sz="3600" b="1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108F9E3-5846-1494-5E90-A397A788E30E}"/>
              </a:ext>
            </a:extLst>
          </p:cNvPr>
          <p:cNvCxnSpPr/>
          <p:nvPr/>
        </p:nvCxnSpPr>
        <p:spPr>
          <a:xfrm>
            <a:off x="7756071" y="6041571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40A8D97-3CEB-991A-1712-12BE897890AD}"/>
              </a:ext>
            </a:extLst>
          </p:cNvPr>
          <p:cNvSpPr txBox="1"/>
          <p:nvPr/>
        </p:nvSpPr>
        <p:spPr>
          <a:xfrm>
            <a:off x="1117022" y="1303999"/>
            <a:ext cx="542925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/>
              <a:t>In the US, the stimulus was </a:t>
            </a:r>
          </a:p>
          <a:p>
            <a:r>
              <a:rPr lang="en-NZ" sz="3200" dirty="0"/>
              <a:t>   artillery projectile trajectories  </a:t>
            </a:r>
          </a:p>
          <a:p>
            <a:endParaRPr lang="en-NZ" sz="3200" dirty="0"/>
          </a:p>
          <a:p>
            <a:r>
              <a:rPr lang="en-NZ" sz="3200" dirty="0"/>
              <a:t>				&amp; </a:t>
            </a:r>
          </a:p>
          <a:p>
            <a:endParaRPr lang="en-NZ" sz="3200" dirty="0"/>
          </a:p>
          <a:p>
            <a:r>
              <a:rPr lang="en-NZ" sz="3200" dirty="0"/>
              <a:t>    assisting design of an </a:t>
            </a:r>
          </a:p>
          <a:p>
            <a:r>
              <a:rPr lang="en-NZ" sz="3200" dirty="0"/>
              <a:t>       atomic bomb</a:t>
            </a:r>
          </a:p>
          <a:p>
            <a:endParaRPr lang="en-NZ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6DB19C5-CEA7-C7B3-210E-D1272A232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1410" y="359229"/>
            <a:ext cx="2891062" cy="30214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4B0D24D-0CA7-78EF-CA88-5054FB75D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3805739"/>
            <a:ext cx="4336473" cy="269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720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99A36-790C-7E46-2AAA-072BEBE9F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25ACB0-7739-87F5-D616-B1CF002D19BB}"/>
              </a:ext>
            </a:extLst>
          </p:cNvPr>
          <p:cNvSpPr txBox="1"/>
          <p:nvPr/>
        </p:nvSpPr>
        <p:spPr>
          <a:xfrm>
            <a:off x="1558636" y="436842"/>
            <a:ext cx="3549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/>
              <a:t>WW2 stimulus </a:t>
            </a:r>
            <a:endParaRPr lang="en-NZ" sz="3600" b="1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41022BB-F527-39AA-4B97-07BA9C210417}"/>
              </a:ext>
            </a:extLst>
          </p:cNvPr>
          <p:cNvCxnSpPr/>
          <p:nvPr/>
        </p:nvCxnSpPr>
        <p:spPr>
          <a:xfrm>
            <a:off x="7756071" y="6041571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C9ADBF7-1274-4F1F-E64D-B54658E7999D}"/>
              </a:ext>
            </a:extLst>
          </p:cNvPr>
          <p:cNvSpPr txBox="1"/>
          <p:nvPr/>
        </p:nvSpPr>
        <p:spPr>
          <a:xfrm>
            <a:off x="1119840" y="782121"/>
            <a:ext cx="9937085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Z" sz="3200" dirty="0"/>
          </a:p>
          <a:p>
            <a:r>
              <a:rPr lang="en-NZ" sz="3200" dirty="0"/>
              <a:t>In 1943 in the US, an all-</a:t>
            </a:r>
          </a:p>
          <a:p>
            <a:r>
              <a:rPr lang="en-NZ" sz="3200" dirty="0"/>
              <a:t>   electronic computer, the </a:t>
            </a:r>
          </a:p>
          <a:p>
            <a:r>
              <a:rPr lang="en-NZ" sz="3200" dirty="0"/>
              <a:t>   ENIAC (Electronic </a:t>
            </a:r>
          </a:p>
          <a:p>
            <a:r>
              <a:rPr lang="en-NZ" sz="3200" dirty="0"/>
              <a:t>   Numerical Integrator &amp; </a:t>
            </a:r>
          </a:p>
          <a:p>
            <a:r>
              <a:rPr lang="en-NZ" sz="3200" dirty="0"/>
              <a:t>   Computer) was developed</a:t>
            </a:r>
          </a:p>
          <a:p>
            <a:endParaRPr lang="en-NZ" sz="3200" b="1" dirty="0"/>
          </a:p>
          <a:p>
            <a:endParaRPr lang="en-NZ" sz="3200" b="1" dirty="0"/>
          </a:p>
          <a:p>
            <a:endParaRPr lang="en-NZ" sz="3200" b="1" dirty="0"/>
          </a:p>
          <a:p>
            <a:endParaRPr lang="en-NZ" sz="3200" dirty="0"/>
          </a:p>
          <a:p>
            <a:r>
              <a:rPr lang="en-NZ" sz="3200" dirty="0"/>
              <a:t>*   18,000 vs 1,500 vacuum tubes</a:t>
            </a:r>
          </a:p>
          <a:p>
            <a:r>
              <a:rPr lang="en-NZ" sz="3200" dirty="0"/>
              <a:t>*   1000 x faster than Mark I</a:t>
            </a:r>
          </a:p>
          <a:p>
            <a:endParaRPr lang="en-NZ" dirty="0"/>
          </a:p>
        </p:txBody>
      </p:sp>
      <p:pic>
        <p:nvPicPr>
          <p:cNvPr id="9" name="Picture 8" descr="ENIAC | History, Computer, Stands For, Machine, &amp; Facts ...">
            <a:extLst>
              <a:ext uri="{FF2B5EF4-FFF2-40B4-BE49-F238E27FC236}">
                <a16:creationId xmlns:a16="http://schemas.microsoft.com/office/drawing/2014/main" id="{81123DC5-FB8C-13F6-56C7-E58626513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618" y="1173724"/>
            <a:ext cx="5392103" cy="413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362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086D52-63DD-E1C5-049A-3289900D6E17}"/>
              </a:ext>
            </a:extLst>
          </p:cNvPr>
          <p:cNvSpPr txBox="1"/>
          <p:nvPr/>
        </p:nvSpPr>
        <p:spPr>
          <a:xfrm>
            <a:off x="914400" y="1066714"/>
            <a:ext cx="60491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Decimal data        Binary data</a:t>
            </a:r>
          </a:p>
          <a:p>
            <a:endParaRPr lang="en-NZ" sz="1600" b="1" dirty="0"/>
          </a:p>
          <a:p>
            <a:r>
              <a:rPr lang="en-NZ" sz="3200" dirty="0"/>
              <a:t>Konrad </a:t>
            </a:r>
            <a:r>
              <a:rPr lang="en-NZ" sz="3200" dirty="0" err="1"/>
              <a:t>Zuse</a:t>
            </a:r>
            <a:r>
              <a:rPr lang="en-NZ" sz="3200" dirty="0"/>
              <a:t> – Germany 1937 </a:t>
            </a:r>
          </a:p>
          <a:p>
            <a:endParaRPr lang="en-NZ" sz="800" dirty="0"/>
          </a:p>
          <a:p>
            <a:r>
              <a:rPr lang="en-NZ" sz="3200" dirty="0"/>
              <a:t>Binary logic to simplify construction</a:t>
            </a:r>
          </a:p>
          <a:p>
            <a:endParaRPr lang="en-NZ" sz="800" dirty="0"/>
          </a:p>
          <a:p>
            <a:r>
              <a:rPr lang="en-NZ" sz="3200" dirty="0"/>
              <a:t>Developed instruction language</a:t>
            </a:r>
          </a:p>
          <a:p>
            <a:endParaRPr lang="en-NZ" sz="800" dirty="0"/>
          </a:p>
          <a:p>
            <a:r>
              <a:rPr lang="en-NZ" sz="3200" dirty="0"/>
              <a:t>Z3 completed 1941 – the worlds </a:t>
            </a:r>
          </a:p>
          <a:p>
            <a:r>
              <a:rPr lang="en-NZ" sz="3200" dirty="0"/>
              <a:t>   first programmable computer</a:t>
            </a:r>
          </a:p>
          <a:p>
            <a:endParaRPr lang="en-NZ" sz="16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3C8A0EC-4E5D-1736-85F7-7390A121E944}"/>
              </a:ext>
            </a:extLst>
          </p:cNvPr>
          <p:cNvCxnSpPr>
            <a:cxnSpLocks/>
          </p:cNvCxnSpPr>
          <p:nvPr/>
        </p:nvCxnSpPr>
        <p:spPr>
          <a:xfrm>
            <a:off x="3637106" y="1396986"/>
            <a:ext cx="624697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 descr="Computer Science Pioneers: Konrad Zuse – The Craft of Coding">
            <a:extLst>
              <a:ext uri="{FF2B5EF4-FFF2-40B4-BE49-F238E27FC236}">
                <a16:creationId xmlns:a16="http://schemas.microsoft.com/office/drawing/2014/main" id="{DDBFECC6-E6FF-6F87-0CEC-56C3F664D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3508" y="1382286"/>
            <a:ext cx="4646594" cy="409342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9C7FF9F-D58B-37BB-6504-B4201F14686D}"/>
              </a:ext>
            </a:extLst>
          </p:cNvPr>
          <p:cNvCxnSpPr>
            <a:cxnSpLocks/>
          </p:cNvCxnSpPr>
          <p:nvPr/>
        </p:nvCxnSpPr>
        <p:spPr>
          <a:xfrm>
            <a:off x="914400" y="1382286"/>
            <a:ext cx="2722706" cy="693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8486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64D243-5438-78E0-0BC6-3FEBCCDE1FBF}"/>
              </a:ext>
            </a:extLst>
          </p:cNvPr>
          <p:cNvSpPr txBox="1"/>
          <p:nvPr/>
        </p:nvSpPr>
        <p:spPr>
          <a:xfrm>
            <a:off x="1147979" y="675126"/>
            <a:ext cx="10590592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600" b="1" dirty="0"/>
              <a:t>Binary data computing</a:t>
            </a:r>
          </a:p>
          <a:p>
            <a:endParaRPr lang="en-NZ" sz="1600" dirty="0"/>
          </a:p>
          <a:p>
            <a:r>
              <a:rPr lang="en-NZ" sz="3200" dirty="0"/>
              <a:t>John Atanasoff &amp; Clifford Berry 1939</a:t>
            </a:r>
          </a:p>
          <a:p>
            <a:r>
              <a:rPr lang="en-NZ" sz="3200" dirty="0"/>
              <a:t>   - electronic computer prototype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3200" dirty="0"/>
              <a:t>capacitors to store data in binary </a:t>
            </a:r>
          </a:p>
          <a:p>
            <a:pPr lvl="1"/>
            <a:r>
              <a:rPr lang="en-NZ" sz="3200" dirty="0"/>
              <a:t>     form &amp;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3200" dirty="0"/>
              <a:t>electronic logic circuits to perform </a:t>
            </a:r>
          </a:p>
          <a:p>
            <a:pPr lvl="1"/>
            <a:r>
              <a:rPr lang="en-NZ" sz="3200" dirty="0"/>
              <a:t>     addition and subtraction. 	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NZ" sz="3200" dirty="0"/>
              <a:t>300 vacuum tubes controlling calculations, binary numbers,</a:t>
            </a:r>
          </a:p>
          <a:p>
            <a:pPr lvl="1"/>
            <a:r>
              <a:rPr lang="en-NZ" sz="3200" dirty="0"/>
              <a:t>	  had memory capacitors &amp; used logic operations</a:t>
            </a:r>
          </a:p>
          <a:p>
            <a:endParaRPr lang="en-NZ" sz="1600" dirty="0"/>
          </a:p>
          <a:p>
            <a:r>
              <a:rPr lang="en-NZ" sz="3200" dirty="0"/>
              <a:t>Variations of Atanasoff-Berry Computer</a:t>
            </a:r>
          </a:p>
          <a:p>
            <a:r>
              <a:rPr lang="en-NZ" sz="3200" dirty="0"/>
              <a:t>    (ABC) built 1939-42</a:t>
            </a:r>
          </a:p>
          <a:p>
            <a:r>
              <a:rPr lang="en-NZ" sz="3200" dirty="0"/>
              <a:t> </a:t>
            </a:r>
            <a:endParaRPr lang="en-NZ" dirty="0"/>
          </a:p>
        </p:txBody>
      </p:sp>
      <p:pic>
        <p:nvPicPr>
          <p:cNvPr id="3" name="Picture 2" descr="How Capacitors Work - A Tutorial For Hobbyists">
            <a:extLst>
              <a:ext uri="{FF2B5EF4-FFF2-40B4-BE49-F238E27FC236}">
                <a16:creationId xmlns:a16="http://schemas.microsoft.com/office/drawing/2014/main" id="{5D88EC16-BEB0-3F62-35BD-1C77C84A44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8925" y="2038898"/>
            <a:ext cx="3017762" cy="175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247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E97E89-5C9A-7D2B-11A8-0DCCB027E183}"/>
              </a:ext>
            </a:extLst>
          </p:cNvPr>
          <p:cNvSpPr txBox="1"/>
          <p:nvPr/>
        </p:nvSpPr>
        <p:spPr>
          <a:xfrm>
            <a:off x="894303" y="766732"/>
            <a:ext cx="10831285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Computer language</a:t>
            </a:r>
          </a:p>
          <a:p>
            <a:endParaRPr lang="en-NZ" sz="1600" b="1" dirty="0"/>
          </a:p>
          <a:p>
            <a:r>
              <a:rPr lang="en-NZ" sz="3200" dirty="0"/>
              <a:t>1946 - working group – John von Neumann,</a:t>
            </a:r>
          </a:p>
          <a:p>
            <a:r>
              <a:rPr lang="en-NZ" sz="3200" dirty="0"/>
              <a:t>	Princeton University “Preliminary </a:t>
            </a:r>
          </a:p>
          <a:p>
            <a:r>
              <a:rPr lang="en-NZ" sz="3200" dirty="0"/>
              <a:t>    Discussion of the Logical Design of an </a:t>
            </a:r>
          </a:p>
          <a:p>
            <a:r>
              <a:rPr lang="en-NZ" sz="3200" dirty="0"/>
              <a:t>    Electronic Digital Computing Instrument”</a:t>
            </a:r>
          </a:p>
          <a:p>
            <a:endParaRPr lang="en-NZ" sz="3200" dirty="0"/>
          </a:p>
          <a:p>
            <a:endParaRPr lang="en-NZ" sz="16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NZ" sz="3200" dirty="0"/>
              <a:t>Instructions coded &amp; modifiable by subsequent instructions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NZ" sz="3200" dirty="0"/>
              <a:t>A single store for data &amp; instructions – would permit rapid 	access but required increased memory storage</a:t>
            </a:r>
          </a:p>
          <a:p>
            <a:endParaRPr lang="en-NZ" sz="1600" dirty="0"/>
          </a:p>
          <a:p>
            <a:r>
              <a:rPr lang="en-NZ" sz="3200" dirty="0"/>
              <a:t>	</a:t>
            </a:r>
            <a:r>
              <a:rPr lang="en-NZ" sz="3200" b="1" dirty="0"/>
              <a:t>This required computer language</a:t>
            </a:r>
          </a:p>
        </p:txBody>
      </p:sp>
      <p:pic>
        <p:nvPicPr>
          <p:cNvPr id="14" name="Picture 13" descr="john von neumann from en.wikipedia.org">
            <a:extLst>
              <a:ext uri="{FF2B5EF4-FFF2-40B4-BE49-F238E27FC236}">
                <a16:creationId xmlns:a16="http://schemas.microsoft.com/office/drawing/2014/main" id="{9F4CE4F5-64D3-1D8D-768B-0C32FB795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8093" y="451120"/>
            <a:ext cx="3649445" cy="364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771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456C6-5D5A-E044-C1E2-B84AFB8B1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4EF39B-9659-FF5B-7B3E-8FF6BC87E04C}"/>
              </a:ext>
            </a:extLst>
          </p:cNvPr>
          <p:cNvSpPr txBox="1"/>
          <p:nvPr/>
        </p:nvSpPr>
        <p:spPr>
          <a:xfrm>
            <a:off x="1380811" y="205991"/>
            <a:ext cx="1031630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High-Level language (HLLs)</a:t>
            </a:r>
          </a:p>
          <a:p>
            <a:endParaRPr lang="en-NZ" sz="1600" b="1" dirty="0"/>
          </a:p>
          <a:p>
            <a:r>
              <a:rPr lang="en-NZ" sz="3200" dirty="0"/>
              <a:t>Compilation – where language (instruction) converted to 	machine language and stored for subsequent access</a:t>
            </a:r>
          </a:p>
          <a:p>
            <a:endParaRPr lang="en-NZ" sz="1600" b="1" dirty="0"/>
          </a:p>
          <a:p>
            <a:r>
              <a:rPr lang="en-NZ" sz="3200" b="1" dirty="0"/>
              <a:t>Fortran </a:t>
            </a:r>
            <a:r>
              <a:rPr lang="en-NZ" sz="3200" dirty="0"/>
              <a:t>(</a:t>
            </a:r>
            <a:r>
              <a:rPr lang="en-NZ" sz="3200" dirty="0" err="1"/>
              <a:t>FORmula</a:t>
            </a:r>
            <a:r>
              <a:rPr lang="en-NZ" sz="3200" dirty="0"/>
              <a:t> </a:t>
            </a:r>
            <a:r>
              <a:rPr lang="en-NZ" sz="3200" dirty="0" err="1"/>
              <a:t>TRANslation</a:t>
            </a:r>
            <a:r>
              <a:rPr lang="en-NZ" sz="3200" dirty="0"/>
              <a:t>) 1954  – looking rather like 	mathematics</a:t>
            </a:r>
          </a:p>
          <a:p>
            <a:endParaRPr lang="en-NZ" sz="1600" dirty="0"/>
          </a:p>
          <a:p>
            <a:r>
              <a:rPr lang="en-NZ" sz="2800" dirty="0"/>
              <a:t>	DO 10 J = 1,11</a:t>
            </a:r>
          </a:p>
          <a:p>
            <a:r>
              <a:rPr lang="en-NZ" sz="2800" dirty="0"/>
              <a:t>	I = 11 − J</a:t>
            </a:r>
          </a:p>
          <a:p>
            <a:r>
              <a:rPr lang="en-NZ" sz="2800" dirty="0"/>
              <a:t>	Y = F(A(I + 1))</a:t>
            </a:r>
          </a:p>
          <a:p>
            <a:r>
              <a:rPr lang="en-NZ" sz="2800" dirty="0"/>
              <a:t>	IF (400 − Y) 4,8,8</a:t>
            </a:r>
          </a:p>
          <a:p>
            <a:r>
              <a:rPr lang="en-NZ" sz="2800" dirty="0"/>
              <a:t>	4 PRINT 5,1</a:t>
            </a:r>
          </a:p>
          <a:p>
            <a:r>
              <a:rPr lang="en-NZ" sz="2800" dirty="0"/>
              <a:t>	5 FORMAT (I10, 10H TOO LARGE)</a:t>
            </a:r>
            <a:endParaRPr lang="en-NZ" sz="3200" dirty="0"/>
          </a:p>
        </p:txBody>
      </p:sp>
    </p:spTree>
    <p:extLst>
      <p:ext uri="{BB962C8B-B14F-4D97-AF65-F5344CB8AC3E}">
        <p14:creationId xmlns:p14="http://schemas.microsoft.com/office/powerpoint/2010/main" val="4320382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1D67DD-3FF4-DCF3-1A29-F7FBC8C101C7}"/>
              </a:ext>
            </a:extLst>
          </p:cNvPr>
          <p:cNvSpPr txBox="1"/>
          <p:nvPr/>
        </p:nvSpPr>
        <p:spPr>
          <a:xfrm rot="10800000" flipV="1">
            <a:off x="1465384" y="516391"/>
            <a:ext cx="9261231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HLL</a:t>
            </a:r>
          </a:p>
          <a:p>
            <a:endParaRPr lang="en-NZ" sz="1200" dirty="0"/>
          </a:p>
          <a:p>
            <a:r>
              <a:rPr lang="en-NZ" sz="3200" dirty="0"/>
              <a:t>Grace Hopper (1906 – 1992)</a:t>
            </a:r>
          </a:p>
          <a:p>
            <a:r>
              <a:rPr lang="en-NZ" sz="3200" dirty="0"/>
              <a:t>   “Queen of Computer Code”</a:t>
            </a:r>
          </a:p>
          <a:p>
            <a:endParaRPr lang="en-NZ" sz="1600" dirty="0"/>
          </a:p>
          <a:p>
            <a:r>
              <a:rPr lang="en-NZ" sz="3200" dirty="0"/>
              <a:t>– COBOL (Common Business Oriented </a:t>
            </a:r>
          </a:p>
          <a:p>
            <a:r>
              <a:rPr lang="en-NZ" sz="3200" dirty="0"/>
              <a:t>	Language)  -  1959</a:t>
            </a:r>
          </a:p>
          <a:p>
            <a:r>
              <a:rPr lang="en-NZ" sz="3200" dirty="0"/>
              <a:t>	English–like syntax and vocabulary</a:t>
            </a:r>
          </a:p>
          <a:p>
            <a:endParaRPr lang="en-NZ" dirty="0"/>
          </a:p>
          <a:p>
            <a:endParaRPr lang="en-NZ" dirty="0"/>
          </a:p>
          <a:p>
            <a:r>
              <a:rPr lang="en-NZ" sz="2800" dirty="0"/>
              <a:t>1 COMPARE PART-NUMBER (A) TO PART-NUMBER (B);</a:t>
            </a:r>
          </a:p>
          <a:p>
            <a:r>
              <a:rPr lang="en-NZ" sz="2800" dirty="0"/>
              <a:t>IF GREATER GO TO OPERATION 13;</a:t>
            </a:r>
          </a:p>
          <a:p>
            <a:r>
              <a:rPr lang="en-NZ" sz="2800" dirty="0"/>
              <a:t>IF EQUAL GO TO OPERATION 4;</a:t>
            </a:r>
          </a:p>
          <a:p>
            <a:r>
              <a:rPr lang="en-NZ" sz="2800" dirty="0"/>
              <a:t>OTHERWISE GO TO OPERATION 2.</a:t>
            </a:r>
          </a:p>
          <a:p>
            <a:endParaRPr lang="en-NZ" dirty="0"/>
          </a:p>
        </p:txBody>
      </p:sp>
      <p:pic>
        <p:nvPicPr>
          <p:cNvPr id="3" name="Picture 2" descr="Grace Hopper: The Queen of Software">
            <a:extLst>
              <a:ext uri="{FF2B5EF4-FFF2-40B4-BE49-F238E27FC236}">
                <a16:creationId xmlns:a16="http://schemas.microsoft.com/office/drawing/2014/main" id="{DF7266FF-1780-9332-B370-F245D86C4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856" y="516391"/>
            <a:ext cx="3903210" cy="390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2289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1CFACF-DE12-2070-F7D3-0D49E199E70F}"/>
              </a:ext>
            </a:extLst>
          </p:cNvPr>
          <p:cNvSpPr txBox="1"/>
          <p:nvPr/>
        </p:nvSpPr>
        <p:spPr>
          <a:xfrm rot="10800000" flipV="1">
            <a:off x="1272342" y="169602"/>
            <a:ext cx="5926017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Control programmes – 	operating systems (O/S)</a:t>
            </a:r>
          </a:p>
          <a:p>
            <a:endParaRPr lang="en-NZ" sz="1200" b="1" dirty="0"/>
          </a:p>
          <a:p>
            <a:endParaRPr lang="en-NZ" sz="3200" dirty="0"/>
          </a:p>
          <a:p>
            <a:r>
              <a:rPr lang="en-NZ" sz="3200" dirty="0"/>
              <a:t>1954 - IBM had developed a </a:t>
            </a:r>
          </a:p>
          <a:p>
            <a:r>
              <a:rPr lang="en-NZ" sz="3200" dirty="0"/>
              <a:t>	stored O/S - specific to form of</a:t>
            </a:r>
          </a:p>
          <a:p>
            <a:r>
              <a:rPr lang="en-NZ" sz="3200" dirty="0"/>
              <a:t>	computer use </a:t>
            </a:r>
          </a:p>
          <a:p>
            <a:r>
              <a:rPr lang="en-NZ" sz="3200" dirty="0"/>
              <a:t>	Run in parallel with application</a:t>
            </a:r>
          </a:p>
          <a:p>
            <a:r>
              <a:rPr lang="en-NZ" sz="3200" dirty="0"/>
              <a:t>	programmes, able to be paused</a:t>
            </a:r>
          </a:p>
          <a:p>
            <a:r>
              <a:rPr lang="en-NZ" sz="3200" dirty="0"/>
              <a:t>	&amp; restarted without loss</a:t>
            </a:r>
          </a:p>
          <a:p>
            <a:endParaRPr lang="en-NZ" sz="3200" dirty="0"/>
          </a:p>
          <a:p>
            <a:r>
              <a:rPr lang="en-NZ" sz="3200" dirty="0"/>
              <a:t>1960s - IBM develops a universal </a:t>
            </a:r>
          </a:p>
          <a:p>
            <a:r>
              <a:rPr lang="en-NZ" sz="3200" dirty="0"/>
              <a:t>			   O/S</a:t>
            </a:r>
          </a:p>
          <a:p>
            <a:endParaRPr lang="en-NZ" sz="1200" dirty="0"/>
          </a:p>
          <a:p>
            <a:endParaRPr lang="en-NZ" sz="3200" dirty="0"/>
          </a:p>
          <a:p>
            <a:endParaRPr lang="en-NZ" sz="1200" dirty="0"/>
          </a:p>
          <a:p>
            <a:r>
              <a:rPr lang="en-NZ" sz="3200" dirty="0"/>
              <a:t>           </a:t>
            </a:r>
          </a:p>
        </p:txBody>
      </p:sp>
      <p:pic>
        <p:nvPicPr>
          <p:cNvPr id="3" name="Picture 2" descr="Conceptual view of an Operating System">
            <a:extLst>
              <a:ext uri="{FF2B5EF4-FFF2-40B4-BE49-F238E27FC236}">
                <a16:creationId xmlns:a16="http://schemas.microsoft.com/office/drawing/2014/main" id="{C1BA28EE-4BEB-F6A8-3B46-2DBE667630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06578" y="1662545"/>
            <a:ext cx="4385983" cy="344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281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D93CD-0D82-F4F3-77EA-E4B3D0BB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3FD733-3303-7AC4-2A7D-676D12C49C19}"/>
              </a:ext>
            </a:extLst>
          </p:cNvPr>
          <p:cNvSpPr txBox="1"/>
          <p:nvPr/>
        </p:nvSpPr>
        <p:spPr>
          <a:xfrm>
            <a:off x="1390650" y="777865"/>
            <a:ext cx="5067300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Interactive computing</a:t>
            </a:r>
          </a:p>
          <a:p>
            <a:endParaRPr lang="en-NZ" dirty="0"/>
          </a:p>
          <a:p>
            <a:r>
              <a:rPr lang="en-NZ" sz="3200" dirty="0"/>
              <a:t>Concept of interactive (time-  </a:t>
            </a:r>
          </a:p>
          <a:p>
            <a:r>
              <a:rPr lang="en-NZ" sz="3200" dirty="0"/>
              <a:t>   sharing) computing (1959)</a:t>
            </a:r>
          </a:p>
          <a:p>
            <a:r>
              <a:rPr lang="en-NZ" sz="3200" dirty="0"/>
              <a:t>           </a:t>
            </a:r>
          </a:p>
          <a:p>
            <a:r>
              <a:rPr lang="en-NZ" sz="3200" dirty="0"/>
              <a:t>Required new language           </a:t>
            </a:r>
          </a:p>
          <a:p>
            <a:r>
              <a:rPr lang="en-NZ" sz="3200" dirty="0"/>
              <a:t>   BASIC  (Beginner’s All-</a:t>
            </a:r>
          </a:p>
          <a:p>
            <a:r>
              <a:rPr lang="en-NZ" sz="3200" dirty="0"/>
              <a:t>   Purpose Symbolic Instruction </a:t>
            </a:r>
          </a:p>
          <a:p>
            <a:r>
              <a:rPr lang="en-NZ" sz="3200" dirty="0"/>
              <a:t>   Code)</a:t>
            </a:r>
            <a:endParaRPr lang="en-NZ" dirty="0"/>
          </a:p>
          <a:p>
            <a:endParaRPr lang="en-NZ" sz="900" dirty="0"/>
          </a:p>
          <a:p>
            <a:r>
              <a:rPr lang="en-NZ" dirty="0"/>
              <a:t>           </a:t>
            </a:r>
          </a:p>
          <a:p>
            <a:endParaRPr lang="en-NZ" dirty="0"/>
          </a:p>
        </p:txBody>
      </p:sp>
      <p:pic>
        <p:nvPicPr>
          <p:cNvPr id="5" name="Picture 4" descr="Conceptual view of an Operating System">
            <a:extLst>
              <a:ext uri="{FF2B5EF4-FFF2-40B4-BE49-F238E27FC236}">
                <a16:creationId xmlns:a16="http://schemas.microsoft.com/office/drawing/2014/main" id="{F52C27D7-DD0B-08D2-9C57-34100149E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749" y="972740"/>
            <a:ext cx="4270145" cy="447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449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AE59CB-B752-7472-E260-FF6451EEB842}"/>
              </a:ext>
            </a:extLst>
          </p:cNvPr>
          <p:cNvSpPr txBox="1"/>
          <p:nvPr/>
        </p:nvSpPr>
        <p:spPr>
          <a:xfrm>
            <a:off x="1324708" y="548580"/>
            <a:ext cx="954258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UNIX</a:t>
            </a:r>
          </a:p>
          <a:p>
            <a:endParaRPr lang="en-NZ" sz="800" b="1" dirty="0"/>
          </a:p>
          <a:p>
            <a:r>
              <a:rPr lang="en-NZ" sz="3200" dirty="0"/>
              <a:t>Time-sharing resulted in the need for an alternative O/S </a:t>
            </a:r>
          </a:p>
          <a:p>
            <a:r>
              <a:rPr lang="en-NZ" sz="3200" dirty="0"/>
              <a:t>  	</a:t>
            </a:r>
          </a:p>
          <a:p>
            <a:r>
              <a:rPr lang="en-NZ" sz="3200" dirty="0"/>
              <a:t>	* Concept of ‘pipes’ to allow user to feed results of  			   one programme to another to use as input</a:t>
            </a:r>
          </a:p>
          <a:p>
            <a:endParaRPr lang="en-NZ" sz="3200" dirty="0"/>
          </a:p>
          <a:p>
            <a:r>
              <a:rPr lang="en-NZ" sz="3200" dirty="0"/>
              <a:t>    * Multi-tasking network security</a:t>
            </a:r>
          </a:p>
          <a:p>
            <a:endParaRPr lang="en-NZ" sz="3200" dirty="0"/>
          </a:p>
          <a:p>
            <a:r>
              <a:rPr lang="en-NZ" sz="3200" dirty="0"/>
              <a:t>	UNIX  resulted</a:t>
            </a:r>
          </a:p>
          <a:p>
            <a:endParaRPr lang="en-NZ" sz="1600" b="1" dirty="0"/>
          </a:p>
        </p:txBody>
      </p:sp>
    </p:spTree>
    <p:extLst>
      <p:ext uri="{BB962C8B-B14F-4D97-AF65-F5344CB8AC3E}">
        <p14:creationId xmlns:p14="http://schemas.microsoft.com/office/powerpoint/2010/main" val="1157876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9B67E-622C-AC90-6252-C2A64860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89B629-E84C-83EA-4A18-D9C303283B8C}"/>
              </a:ext>
            </a:extLst>
          </p:cNvPr>
          <p:cNvSpPr txBox="1"/>
          <p:nvPr/>
        </p:nvSpPr>
        <p:spPr>
          <a:xfrm>
            <a:off x="1324708" y="548580"/>
            <a:ext cx="9542584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UNIX</a:t>
            </a:r>
          </a:p>
          <a:p>
            <a:endParaRPr lang="en-NZ" sz="1600" b="1" dirty="0"/>
          </a:p>
          <a:p>
            <a:r>
              <a:rPr lang="en-NZ" sz="3200" dirty="0"/>
              <a:t>Bell Labs made UNIX source code freely available to </a:t>
            </a:r>
          </a:p>
          <a:p>
            <a:r>
              <a:rPr lang="en-NZ" sz="3200" dirty="0"/>
              <a:t>   colleges &amp; universities          numerous O/S </a:t>
            </a:r>
          </a:p>
          <a:p>
            <a:endParaRPr lang="en-NZ" sz="1600" dirty="0"/>
          </a:p>
          <a:p>
            <a:r>
              <a:rPr lang="en-NZ" sz="3200" dirty="0"/>
              <a:t>UNIX the basis for the development of a variety of O/S </a:t>
            </a:r>
          </a:p>
          <a:p>
            <a:r>
              <a:rPr lang="en-NZ" sz="3200" dirty="0"/>
              <a:t>   – Microsoft MS-DOS, Apple-Mac 2001, Chrome (via </a:t>
            </a:r>
          </a:p>
          <a:p>
            <a:r>
              <a:rPr lang="en-NZ" sz="3200" dirty="0"/>
              <a:t>   Google), Ubuntu</a:t>
            </a:r>
          </a:p>
          <a:p>
            <a:endParaRPr lang="en-NZ" sz="3200" dirty="0"/>
          </a:p>
          <a:p>
            <a:r>
              <a:rPr lang="en-NZ" sz="3200" dirty="0"/>
              <a:t>1991 Linus Torvalds        Linux O/S – an open-source </a:t>
            </a:r>
          </a:p>
          <a:p>
            <a:r>
              <a:rPr lang="en-NZ" sz="3200" dirty="0"/>
              <a:t>   software based upon UNIX. </a:t>
            </a:r>
          </a:p>
          <a:p>
            <a:endParaRPr lang="en-NZ" sz="1600" dirty="0"/>
          </a:p>
          <a:p>
            <a:r>
              <a:rPr lang="en-NZ" sz="3200" dirty="0"/>
              <a:t>UNIX still most common O/S in academic institutions and </a:t>
            </a:r>
          </a:p>
          <a:p>
            <a:r>
              <a:rPr lang="en-NZ" sz="3200" dirty="0"/>
              <a:t>   WWW servers.</a:t>
            </a:r>
            <a:endParaRPr lang="en-NZ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22D66A0-B08C-B566-4327-FB620F1E54BA}"/>
              </a:ext>
            </a:extLst>
          </p:cNvPr>
          <p:cNvCxnSpPr>
            <a:cxnSpLocks/>
          </p:cNvCxnSpPr>
          <p:nvPr/>
        </p:nvCxnSpPr>
        <p:spPr>
          <a:xfrm>
            <a:off x="5533292" y="2167109"/>
            <a:ext cx="56270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7AD160A-6326-CC22-2CB7-86C82F4C0599}"/>
              </a:ext>
            </a:extLst>
          </p:cNvPr>
          <p:cNvCxnSpPr>
            <a:cxnSpLocks/>
          </p:cNvCxnSpPr>
          <p:nvPr/>
        </p:nvCxnSpPr>
        <p:spPr>
          <a:xfrm>
            <a:off x="4850422" y="4799136"/>
            <a:ext cx="51581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5162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5FF7B57D-FF7B-48B3-9F60-9BCEEECF9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B95AFDF-FA7D-4311-9C65-6D507D9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A5CCD98-20C1-4404-B788-FDA92F8A4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4" name="Rectangle 5">
                <a:extLst>
                  <a:ext uri="{FF2B5EF4-FFF2-40B4-BE49-F238E27FC236}">
                    <a16:creationId xmlns:a16="http://schemas.microsoft.com/office/drawing/2014/main" id="{C1424C76-B5C3-468E-86FA-8D9B269053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5" name="Freeform 6">
                <a:extLst>
                  <a:ext uri="{FF2B5EF4-FFF2-40B4-BE49-F238E27FC236}">
                    <a16:creationId xmlns:a16="http://schemas.microsoft.com/office/drawing/2014/main" id="{B3922267-72C9-403B-A6DE-7D0A43D554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7276DB68-2E8D-4723-852B-7476DD38FE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0A155711-4993-4D1E-89EA-A397C164F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8" name="Freeform 9">
                <a:extLst>
                  <a:ext uri="{FF2B5EF4-FFF2-40B4-BE49-F238E27FC236}">
                    <a16:creationId xmlns:a16="http://schemas.microsoft.com/office/drawing/2014/main" id="{2AB42136-2551-4CAA-857F-65FA3247B4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7C2ADEA1-EA3E-4C0E-A28E-460092F7FF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B04584B3-081C-4286-A840-AB5B16B10A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3AB388FD-C246-4936-A041-E0413A1329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2" name="Freeform 13">
                <a:extLst>
                  <a:ext uri="{FF2B5EF4-FFF2-40B4-BE49-F238E27FC236}">
                    <a16:creationId xmlns:a16="http://schemas.microsoft.com/office/drawing/2014/main" id="{57692343-2D12-4F57-836C-945D407B68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3" name="Freeform 14">
                <a:extLst>
                  <a:ext uri="{FF2B5EF4-FFF2-40B4-BE49-F238E27FC236}">
                    <a16:creationId xmlns:a16="http://schemas.microsoft.com/office/drawing/2014/main" id="{062EE710-0210-4840-8698-E0DF1C6170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4" name="Freeform 15">
                <a:extLst>
                  <a:ext uri="{FF2B5EF4-FFF2-40B4-BE49-F238E27FC236}">
                    <a16:creationId xmlns:a16="http://schemas.microsoft.com/office/drawing/2014/main" id="{161892F4-6071-40CD-8E18-CDEE0C91B5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5" name="Line 16">
                <a:extLst>
                  <a:ext uri="{FF2B5EF4-FFF2-40B4-BE49-F238E27FC236}">
                    <a16:creationId xmlns:a16="http://schemas.microsoft.com/office/drawing/2014/main" id="{3E6BBE44-8D88-407D-B1C6-10C89DD617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6" name="Freeform 17">
                <a:extLst>
                  <a:ext uri="{FF2B5EF4-FFF2-40B4-BE49-F238E27FC236}">
                    <a16:creationId xmlns:a16="http://schemas.microsoft.com/office/drawing/2014/main" id="{1E90AE6E-328E-4730-825C-B5130F5CFC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7" name="Freeform 18">
                <a:extLst>
                  <a:ext uri="{FF2B5EF4-FFF2-40B4-BE49-F238E27FC236}">
                    <a16:creationId xmlns:a16="http://schemas.microsoft.com/office/drawing/2014/main" id="{24EC969F-6E4A-4163-ABDA-4674429A3D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8" name="Freeform 19">
                <a:extLst>
                  <a:ext uri="{FF2B5EF4-FFF2-40B4-BE49-F238E27FC236}">
                    <a16:creationId xmlns:a16="http://schemas.microsoft.com/office/drawing/2014/main" id="{1B735C94-B049-42C6-9DEF-5DB70D58CE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9" name="Freeform 20">
                <a:extLst>
                  <a:ext uri="{FF2B5EF4-FFF2-40B4-BE49-F238E27FC236}">
                    <a16:creationId xmlns:a16="http://schemas.microsoft.com/office/drawing/2014/main" id="{051C02E6-1954-478B-AEAE-BF8F36BE94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6710B1C0-310A-48D0-B824-459D9AFC2F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1" name="Freeform 22">
                <a:extLst>
                  <a:ext uri="{FF2B5EF4-FFF2-40B4-BE49-F238E27FC236}">
                    <a16:creationId xmlns:a16="http://schemas.microsoft.com/office/drawing/2014/main" id="{1204A606-D9A6-4DC6-9F0E-D516EA1EB9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2" name="Freeform 23">
                <a:extLst>
                  <a:ext uri="{FF2B5EF4-FFF2-40B4-BE49-F238E27FC236}">
                    <a16:creationId xmlns:a16="http://schemas.microsoft.com/office/drawing/2014/main" id="{EE569555-0243-4979-A537-C9B4AFD5F2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3" name="Freeform 24">
                <a:extLst>
                  <a:ext uri="{FF2B5EF4-FFF2-40B4-BE49-F238E27FC236}">
                    <a16:creationId xmlns:a16="http://schemas.microsoft.com/office/drawing/2014/main" id="{D52A977D-4993-48AF-A792-F2DE096391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4" name="Freeform 25">
                <a:extLst>
                  <a:ext uri="{FF2B5EF4-FFF2-40B4-BE49-F238E27FC236}">
                    <a16:creationId xmlns:a16="http://schemas.microsoft.com/office/drawing/2014/main" id="{93CFF2DC-E52E-4D99-97D5-B0D7B792E5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5" name="Freeform 26">
                <a:extLst>
                  <a:ext uri="{FF2B5EF4-FFF2-40B4-BE49-F238E27FC236}">
                    <a16:creationId xmlns:a16="http://schemas.microsoft.com/office/drawing/2014/main" id="{5E175372-AF09-42A7-B3D0-226C834891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6" name="Freeform 27">
                <a:extLst>
                  <a:ext uri="{FF2B5EF4-FFF2-40B4-BE49-F238E27FC236}">
                    <a16:creationId xmlns:a16="http://schemas.microsoft.com/office/drawing/2014/main" id="{ABF20BA9-F4B2-49EA-A573-578B189774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7" name="Freeform 28">
                <a:extLst>
                  <a:ext uri="{FF2B5EF4-FFF2-40B4-BE49-F238E27FC236}">
                    <a16:creationId xmlns:a16="http://schemas.microsoft.com/office/drawing/2014/main" id="{AA3A7A4B-C811-4E23-8BFD-5823A032DA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8" name="Freeform 29">
                <a:extLst>
                  <a:ext uri="{FF2B5EF4-FFF2-40B4-BE49-F238E27FC236}">
                    <a16:creationId xmlns:a16="http://schemas.microsoft.com/office/drawing/2014/main" id="{47537781-F057-4B97-AD8F-12FE9BE599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9" name="Freeform 30">
                <a:extLst>
                  <a:ext uri="{FF2B5EF4-FFF2-40B4-BE49-F238E27FC236}">
                    <a16:creationId xmlns:a16="http://schemas.microsoft.com/office/drawing/2014/main" id="{078883C7-EB52-4BB7-A9A7-F8C046A833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50" name="Freeform 31">
                <a:extLst>
                  <a:ext uri="{FF2B5EF4-FFF2-40B4-BE49-F238E27FC236}">
                    <a16:creationId xmlns:a16="http://schemas.microsoft.com/office/drawing/2014/main" id="{63CCBBF8-5972-4ED3-AB5B-46DC425B17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8C19883-37FB-437C-A3AA-89AA6239D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4" name="Freeform 32">
                <a:extLst>
                  <a:ext uri="{FF2B5EF4-FFF2-40B4-BE49-F238E27FC236}">
                    <a16:creationId xmlns:a16="http://schemas.microsoft.com/office/drawing/2014/main" id="{AF1753DD-4CEF-45EC-B952-90EA8895D7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5" name="Freeform 33">
                <a:extLst>
                  <a:ext uri="{FF2B5EF4-FFF2-40B4-BE49-F238E27FC236}">
                    <a16:creationId xmlns:a16="http://schemas.microsoft.com/office/drawing/2014/main" id="{5B9356DB-C1BE-4D76-8FA7-4FBAA12D1D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6" name="Freeform 34">
                <a:extLst>
                  <a:ext uri="{FF2B5EF4-FFF2-40B4-BE49-F238E27FC236}">
                    <a16:creationId xmlns:a16="http://schemas.microsoft.com/office/drawing/2014/main" id="{C4F59561-572D-42BA-A6FD-F3AFA1A394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7" name="Freeform 35">
                <a:extLst>
                  <a:ext uri="{FF2B5EF4-FFF2-40B4-BE49-F238E27FC236}">
                    <a16:creationId xmlns:a16="http://schemas.microsoft.com/office/drawing/2014/main" id="{BB7A51A1-D509-4494-BAE2-1B96CAD4DB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8" name="Freeform 36">
                <a:extLst>
                  <a:ext uri="{FF2B5EF4-FFF2-40B4-BE49-F238E27FC236}">
                    <a16:creationId xmlns:a16="http://schemas.microsoft.com/office/drawing/2014/main" id="{D3FE0B5A-55DE-4E56-8E9B-B92D1DB9A8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9" name="Freeform 37">
                <a:extLst>
                  <a:ext uri="{FF2B5EF4-FFF2-40B4-BE49-F238E27FC236}">
                    <a16:creationId xmlns:a16="http://schemas.microsoft.com/office/drawing/2014/main" id="{F125661C-3A0E-4B6E-B2AB-1B08C89251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0" name="Freeform 38">
                <a:extLst>
                  <a:ext uri="{FF2B5EF4-FFF2-40B4-BE49-F238E27FC236}">
                    <a16:creationId xmlns:a16="http://schemas.microsoft.com/office/drawing/2014/main" id="{39304006-EE77-438A-A0D1-537322356C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1" name="Freeform 39">
                <a:extLst>
                  <a:ext uri="{FF2B5EF4-FFF2-40B4-BE49-F238E27FC236}">
                    <a16:creationId xmlns:a16="http://schemas.microsoft.com/office/drawing/2014/main" id="{C6031DEB-4109-4049-82CF-DD06483A2C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2" name="Freeform 40">
                <a:extLst>
                  <a:ext uri="{FF2B5EF4-FFF2-40B4-BE49-F238E27FC236}">
                    <a16:creationId xmlns:a16="http://schemas.microsoft.com/office/drawing/2014/main" id="{65FC2657-18D6-4490-88D6-32E6B1C6FB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3" name="Rectangle 41">
                <a:extLst>
                  <a:ext uri="{FF2B5EF4-FFF2-40B4-BE49-F238E27FC236}">
                    <a16:creationId xmlns:a16="http://schemas.microsoft.com/office/drawing/2014/main" id="{20BEA03B-3EAD-4FA2-BC9D-25A14D635C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</p:grp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ece of art that looks like a tube">
            <a:extLst>
              <a:ext uri="{FF2B5EF4-FFF2-40B4-BE49-F238E27FC236}">
                <a16:creationId xmlns:a16="http://schemas.microsoft.com/office/drawing/2014/main" id="{00F4B711-E830-D631-49A0-E084D9259AC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66172" y="598487"/>
            <a:ext cx="3276465" cy="1842071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7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8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9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0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1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2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3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4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5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6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7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8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69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0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1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2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3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4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5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6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7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8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9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0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1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2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3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E2E32FD0-A669-1357-F6DF-D28758A0D67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2851" y="4778589"/>
            <a:ext cx="3219774" cy="1811123"/>
          </a:xfrm>
          <a:prstGeom prst="rect">
            <a:avLst/>
          </a:prstGeom>
        </p:spPr>
      </p:pic>
      <p:pic>
        <p:nvPicPr>
          <p:cNvPr id="8" name="Picture 7" descr="Closeup of Light emitting diode">
            <a:extLst>
              <a:ext uri="{FF2B5EF4-FFF2-40B4-BE49-F238E27FC236}">
                <a16:creationId xmlns:a16="http://schemas.microsoft.com/office/drawing/2014/main" id="{B0C060A9-7448-78A7-F60A-587E2CF060D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1164"/>
          <a:stretch>
            <a:fillRect/>
          </a:stretch>
        </p:blipFill>
        <p:spPr>
          <a:xfrm>
            <a:off x="7910413" y="2481929"/>
            <a:ext cx="2662336" cy="34727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4EDDE9-FE66-263C-9033-418DAF74A7BA}"/>
              </a:ext>
            </a:extLst>
          </p:cNvPr>
          <p:cNvSpPr txBox="1"/>
          <p:nvPr/>
        </p:nvSpPr>
        <p:spPr>
          <a:xfrm>
            <a:off x="1292224" y="4443580"/>
            <a:ext cx="3307316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Binary digital code</a:t>
            </a:r>
          </a:p>
          <a:p>
            <a:r>
              <a:rPr lang="en-NZ" sz="3200" dirty="0"/>
              <a:t>Each pulse = 1 bit</a:t>
            </a:r>
          </a:p>
          <a:p>
            <a:r>
              <a:rPr lang="en-NZ" sz="3200" dirty="0"/>
              <a:t>8 bits = 1 byte</a:t>
            </a:r>
          </a:p>
          <a:p>
            <a:endParaRPr lang="en-NZ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B6983B4-1B7F-D5F7-47CB-177E383602BC}"/>
              </a:ext>
            </a:extLst>
          </p:cNvPr>
          <p:cNvSpPr txBox="1"/>
          <p:nvPr/>
        </p:nvSpPr>
        <p:spPr>
          <a:xfrm>
            <a:off x="1327148" y="348109"/>
            <a:ext cx="5978660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spcAft>
                <a:spcPts val="600"/>
              </a:spcAft>
              <a:buSzPct val="125000"/>
            </a:pPr>
            <a:r>
              <a:rPr lang="en-US" sz="3600" b="1" dirty="0"/>
              <a:t>Advances in Technology</a:t>
            </a:r>
          </a:p>
          <a:p>
            <a:pPr defTabSz="914400">
              <a:spcAft>
                <a:spcPts val="600"/>
              </a:spcAft>
              <a:buSzPct val="125000"/>
            </a:pPr>
            <a:r>
              <a:rPr lang="en-US" sz="3200" b="1" dirty="0"/>
              <a:t>Transistor </a:t>
            </a:r>
            <a:r>
              <a:rPr lang="en-US" sz="3200" dirty="0"/>
              <a:t>1947 – a simple </a:t>
            </a:r>
          </a:p>
          <a:p>
            <a:pPr defTabSz="914400">
              <a:spcAft>
                <a:spcPts val="600"/>
              </a:spcAft>
              <a:buSzPct val="125000"/>
            </a:pPr>
            <a:r>
              <a:rPr lang="en-US" sz="3200" dirty="0"/>
              <a:t>   on/off device providing pulses  </a:t>
            </a:r>
          </a:p>
          <a:p>
            <a:pPr defTabSz="914400">
              <a:spcAft>
                <a:spcPts val="600"/>
              </a:spcAft>
              <a:buSzPct val="125000"/>
            </a:pPr>
            <a:r>
              <a:rPr lang="en-US" sz="3200" dirty="0"/>
              <a:t>   of energy </a:t>
            </a:r>
          </a:p>
          <a:p>
            <a:pPr defTabSz="914400">
              <a:spcAft>
                <a:spcPts val="600"/>
              </a:spcAft>
              <a:buSzPct val="125000"/>
            </a:pPr>
            <a:r>
              <a:rPr lang="en-US" sz="3200" dirty="0"/>
              <a:t>Replaced the vacuum tube &amp;  </a:t>
            </a:r>
          </a:p>
          <a:p>
            <a:pPr defTabSz="914400">
              <a:spcAft>
                <a:spcPts val="600"/>
              </a:spcAft>
              <a:buSzPct val="125000"/>
            </a:pPr>
            <a:r>
              <a:rPr lang="en-US" sz="3200" dirty="0"/>
              <a:t>   electromechanical switches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04623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09C2E19-0F9F-B610-BD44-5746A67081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3089" y="2529840"/>
            <a:ext cx="5515829" cy="37490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B53A25-A850-645C-B7D4-4E5E191D5B9F}"/>
              </a:ext>
            </a:extLst>
          </p:cNvPr>
          <p:cNvSpPr txBox="1"/>
          <p:nvPr/>
        </p:nvSpPr>
        <p:spPr>
          <a:xfrm>
            <a:off x="1453089" y="274102"/>
            <a:ext cx="98371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u="sng" dirty="0"/>
              <a:t>The Microchip</a:t>
            </a:r>
          </a:p>
          <a:p>
            <a:r>
              <a:rPr lang="en-NZ" sz="3200" dirty="0"/>
              <a:t>Development of the integrated circuit of millions of 	interconnected transistors &amp; resistors linked by fine 	copper wire &amp; embedded in a silicon wafer.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8C8117-E8B7-4258-5B9A-A8E338EA4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1957" y="2529841"/>
            <a:ext cx="3441082" cy="374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626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A552E-7B02-9DA9-ED99-B2A3A0E06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C104123-D502-E653-D1A3-69A597D6F6A3}"/>
              </a:ext>
            </a:extLst>
          </p:cNvPr>
          <p:cNvSpPr txBox="1"/>
          <p:nvPr/>
        </p:nvSpPr>
        <p:spPr>
          <a:xfrm>
            <a:off x="1453089" y="274102"/>
            <a:ext cx="9837119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u="sng" dirty="0"/>
              <a:t>The Microchip</a:t>
            </a:r>
          </a:p>
          <a:p>
            <a:endParaRPr lang="en-NZ" sz="800" b="1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Z" sz="3600" dirty="0"/>
              <a:t>1959 mass production became feasible</a:t>
            </a:r>
          </a:p>
          <a:p>
            <a:endParaRPr lang="en-NZ" sz="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Z" sz="3600" dirty="0"/>
              <a:t>Intel designed chip with integrated circuits  </a:t>
            </a:r>
          </a:p>
          <a:p>
            <a:r>
              <a:rPr lang="en-NZ" sz="3600" dirty="0"/>
              <a:t>      assisting control, sending &amp; receiving signals  </a:t>
            </a:r>
          </a:p>
          <a:p>
            <a:r>
              <a:rPr lang="en-NZ" sz="3600" dirty="0"/>
              <a:t>      from other chips &amp; devices - chip named 4004 </a:t>
            </a:r>
          </a:p>
          <a:p>
            <a:endParaRPr lang="en-NZ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Z" sz="3600" dirty="0"/>
              <a:t>4004 included memory, arithmetical/logical 	capacities &amp; input/output controls –</a:t>
            </a:r>
          </a:p>
          <a:p>
            <a:r>
              <a:rPr lang="en-NZ" sz="3600" dirty="0"/>
              <a:t>	   a microprocessor. </a:t>
            </a:r>
          </a:p>
          <a:p>
            <a:endParaRPr lang="en-NZ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Z" sz="3600" dirty="0"/>
              <a:t>Formed the brain of the personal desktop computer – the Central Processing Unit (CPU)</a:t>
            </a:r>
            <a:endParaRPr lang="en-NZ" sz="3600" b="1" u="sng" dirty="0"/>
          </a:p>
        </p:txBody>
      </p:sp>
    </p:spTree>
    <p:extLst>
      <p:ext uri="{BB962C8B-B14F-4D97-AF65-F5344CB8AC3E}">
        <p14:creationId xmlns:p14="http://schemas.microsoft.com/office/powerpoint/2010/main" val="13834754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ECE7A5-2C29-1F5F-CAD1-6BEDACA06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2">
            <a:extLst>
              <a:ext uri="{FF2B5EF4-FFF2-40B4-BE49-F238E27FC236}">
                <a16:creationId xmlns:a16="http://schemas.microsoft.com/office/drawing/2014/main" id="{88D43D20-C8D6-59EA-42FC-33BF400C0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CA7316DD-1EB2-B412-9CD4-0883AB7CA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5D08E9-4A0D-8AC9-758B-82E08AA5FA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85" name="Rectangle 5">
                <a:extLst>
                  <a:ext uri="{FF2B5EF4-FFF2-40B4-BE49-F238E27FC236}">
                    <a16:creationId xmlns:a16="http://schemas.microsoft.com/office/drawing/2014/main" id="{D3BD18EE-0DA2-E5D7-C4E8-3F15D71F52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86" name="Freeform 6">
                <a:extLst>
                  <a:ext uri="{FF2B5EF4-FFF2-40B4-BE49-F238E27FC236}">
                    <a16:creationId xmlns:a16="http://schemas.microsoft.com/office/drawing/2014/main" id="{E14210B5-3D20-0F26-397F-61A35A578B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87" name="Freeform 7">
                <a:extLst>
                  <a:ext uri="{FF2B5EF4-FFF2-40B4-BE49-F238E27FC236}">
                    <a16:creationId xmlns:a16="http://schemas.microsoft.com/office/drawing/2014/main" id="{23139393-24D6-48F9-B5A1-07BE3F655D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88" name="Freeform 8">
                <a:extLst>
                  <a:ext uri="{FF2B5EF4-FFF2-40B4-BE49-F238E27FC236}">
                    <a16:creationId xmlns:a16="http://schemas.microsoft.com/office/drawing/2014/main" id="{0D971E49-FC2A-8E2F-17E6-35C3324607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89" name="Freeform 9">
                <a:extLst>
                  <a:ext uri="{FF2B5EF4-FFF2-40B4-BE49-F238E27FC236}">
                    <a16:creationId xmlns:a16="http://schemas.microsoft.com/office/drawing/2014/main" id="{8F80B048-74DB-0529-4B6A-15ECAB4467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0" name="Freeform 10">
                <a:extLst>
                  <a:ext uri="{FF2B5EF4-FFF2-40B4-BE49-F238E27FC236}">
                    <a16:creationId xmlns:a16="http://schemas.microsoft.com/office/drawing/2014/main" id="{29E0C683-39C0-0120-C219-18F19CD8B6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1" name="Freeform 11">
                <a:extLst>
                  <a:ext uri="{FF2B5EF4-FFF2-40B4-BE49-F238E27FC236}">
                    <a16:creationId xmlns:a16="http://schemas.microsoft.com/office/drawing/2014/main" id="{27ED96BF-98BD-389C-91DB-73E9CD4B8C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2" name="Freeform 12">
                <a:extLst>
                  <a:ext uri="{FF2B5EF4-FFF2-40B4-BE49-F238E27FC236}">
                    <a16:creationId xmlns:a16="http://schemas.microsoft.com/office/drawing/2014/main" id="{5194141D-04F0-E1E2-3D9D-81142913F4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3" name="Freeform 13">
                <a:extLst>
                  <a:ext uri="{FF2B5EF4-FFF2-40B4-BE49-F238E27FC236}">
                    <a16:creationId xmlns:a16="http://schemas.microsoft.com/office/drawing/2014/main" id="{C351CCEC-971D-893D-0C34-AD04876D12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4" name="Freeform 14">
                <a:extLst>
                  <a:ext uri="{FF2B5EF4-FFF2-40B4-BE49-F238E27FC236}">
                    <a16:creationId xmlns:a16="http://schemas.microsoft.com/office/drawing/2014/main" id="{5E7A8B2A-9CCF-6350-8DC4-C82F699E65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5" name="Freeform 15">
                <a:extLst>
                  <a:ext uri="{FF2B5EF4-FFF2-40B4-BE49-F238E27FC236}">
                    <a16:creationId xmlns:a16="http://schemas.microsoft.com/office/drawing/2014/main" id="{E5CA0FD1-733A-6BF5-8D6B-C39E4445BC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6" name="Line 16">
                <a:extLst>
                  <a:ext uri="{FF2B5EF4-FFF2-40B4-BE49-F238E27FC236}">
                    <a16:creationId xmlns:a16="http://schemas.microsoft.com/office/drawing/2014/main" id="{03FF0164-FC03-2760-759D-BC7620DCB5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7" name="Freeform 17">
                <a:extLst>
                  <a:ext uri="{FF2B5EF4-FFF2-40B4-BE49-F238E27FC236}">
                    <a16:creationId xmlns:a16="http://schemas.microsoft.com/office/drawing/2014/main" id="{2D8E2715-4748-FB1B-EFA1-8967B33CCA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8" name="Freeform 18">
                <a:extLst>
                  <a:ext uri="{FF2B5EF4-FFF2-40B4-BE49-F238E27FC236}">
                    <a16:creationId xmlns:a16="http://schemas.microsoft.com/office/drawing/2014/main" id="{54768221-0EF0-1AB9-A7A3-F96F6B7361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9" name="Freeform 19">
                <a:extLst>
                  <a:ext uri="{FF2B5EF4-FFF2-40B4-BE49-F238E27FC236}">
                    <a16:creationId xmlns:a16="http://schemas.microsoft.com/office/drawing/2014/main" id="{9CE63201-D2C6-171B-2266-1ECA828492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0" name="Freeform 20">
                <a:extLst>
                  <a:ext uri="{FF2B5EF4-FFF2-40B4-BE49-F238E27FC236}">
                    <a16:creationId xmlns:a16="http://schemas.microsoft.com/office/drawing/2014/main" id="{152F02EB-BF22-9DC7-BC1F-739B77C0DD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1" name="Rectangle 21">
                <a:extLst>
                  <a:ext uri="{FF2B5EF4-FFF2-40B4-BE49-F238E27FC236}">
                    <a16:creationId xmlns:a16="http://schemas.microsoft.com/office/drawing/2014/main" id="{A8A4F00C-AD86-FCF7-7E84-CAEFDD39F2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2" name="Freeform 22">
                <a:extLst>
                  <a:ext uri="{FF2B5EF4-FFF2-40B4-BE49-F238E27FC236}">
                    <a16:creationId xmlns:a16="http://schemas.microsoft.com/office/drawing/2014/main" id="{AF537568-189C-4A3D-45CB-18996D5552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3" name="Freeform 23">
                <a:extLst>
                  <a:ext uri="{FF2B5EF4-FFF2-40B4-BE49-F238E27FC236}">
                    <a16:creationId xmlns:a16="http://schemas.microsoft.com/office/drawing/2014/main" id="{B66833DD-2282-E538-F6C3-1A9BB1A954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4" name="Freeform 24">
                <a:extLst>
                  <a:ext uri="{FF2B5EF4-FFF2-40B4-BE49-F238E27FC236}">
                    <a16:creationId xmlns:a16="http://schemas.microsoft.com/office/drawing/2014/main" id="{F7966413-E6F9-CEC7-0F9C-5318AD8297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5" name="Freeform 25">
                <a:extLst>
                  <a:ext uri="{FF2B5EF4-FFF2-40B4-BE49-F238E27FC236}">
                    <a16:creationId xmlns:a16="http://schemas.microsoft.com/office/drawing/2014/main" id="{A48E4EF1-CB56-4F62-57E6-F9EE1AE1AC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6" name="Freeform 26">
                <a:extLst>
                  <a:ext uri="{FF2B5EF4-FFF2-40B4-BE49-F238E27FC236}">
                    <a16:creationId xmlns:a16="http://schemas.microsoft.com/office/drawing/2014/main" id="{EA507955-F94F-9148-0C62-5CC4FEE583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7" name="Freeform 27">
                <a:extLst>
                  <a:ext uri="{FF2B5EF4-FFF2-40B4-BE49-F238E27FC236}">
                    <a16:creationId xmlns:a16="http://schemas.microsoft.com/office/drawing/2014/main" id="{480E9C52-640D-E134-06F0-A3B570BBCC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8" name="Freeform 28">
                <a:extLst>
                  <a:ext uri="{FF2B5EF4-FFF2-40B4-BE49-F238E27FC236}">
                    <a16:creationId xmlns:a16="http://schemas.microsoft.com/office/drawing/2014/main" id="{4E60FF29-F8A6-CDD1-DB66-C69BFADCDE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9" name="Freeform 29">
                <a:extLst>
                  <a:ext uri="{FF2B5EF4-FFF2-40B4-BE49-F238E27FC236}">
                    <a16:creationId xmlns:a16="http://schemas.microsoft.com/office/drawing/2014/main" id="{36D405B3-85E9-B302-FC54-6FC93BB3EC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0" name="Freeform 30">
                <a:extLst>
                  <a:ext uri="{FF2B5EF4-FFF2-40B4-BE49-F238E27FC236}">
                    <a16:creationId xmlns:a16="http://schemas.microsoft.com/office/drawing/2014/main" id="{E245F8DD-B454-A96A-3AE8-C2FDE0B673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1" name="Freeform 31">
                <a:extLst>
                  <a:ext uri="{FF2B5EF4-FFF2-40B4-BE49-F238E27FC236}">
                    <a16:creationId xmlns:a16="http://schemas.microsoft.com/office/drawing/2014/main" id="{CFDDA8F1-4927-0D96-ED9D-64EA97F881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F8ED3B3-86FF-5EED-339E-C15D2EADC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2" name="Freeform 32">
                <a:extLst>
                  <a:ext uri="{FF2B5EF4-FFF2-40B4-BE49-F238E27FC236}">
                    <a16:creationId xmlns:a16="http://schemas.microsoft.com/office/drawing/2014/main" id="{AEB2BF41-AB9B-37CB-CCAB-D37DCDC126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3" name="Freeform 33">
                <a:extLst>
                  <a:ext uri="{FF2B5EF4-FFF2-40B4-BE49-F238E27FC236}">
                    <a16:creationId xmlns:a16="http://schemas.microsoft.com/office/drawing/2014/main" id="{03C0AF9A-B637-51BA-09CE-0667A47F69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4" name="Freeform 34">
                <a:extLst>
                  <a:ext uri="{FF2B5EF4-FFF2-40B4-BE49-F238E27FC236}">
                    <a16:creationId xmlns:a16="http://schemas.microsoft.com/office/drawing/2014/main" id="{E920F69F-438A-AB5A-EFBB-AD86278DB1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5" name="Freeform 35">
                <a:extLst>
                  <a:ext uri="{FF2B5EF4-FFF2-40B4-BE49-F238E27FC236}">
                    <a16:creationId xmlns:a16="http://schemas.microsoft.com/office/drawing/2014/main" id="{C8498255-0D7B-B47A-B2B2-5032D42EA2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6" name="Freeform 36">
                <a:extLst>
                  <a:ext uri="{FF2B5EF4-FFF2-40B4-BE49-F238E27FC236}">
                    <a16:creationId xmlns:a16="http://schemas.microsoft.com/office/drawing/2014/main" id="{7A7FC54C-E634-322D-DF54-D08439929B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7" name="Freeform 37">
                <a:extLst>
                  <a:ext uri="{FF2B5EF4-FFF2-40B4-BE49-F238E27FC236}">
                    <a16:creationId xmlns:a16="http://schemas.microsoft.com/office/drawing/2014/main" id="{BCCA3C7A-43DE-B880-E159-DA2081BD65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8" name="Freeform 38">
                <a:extLst>
                  <a:ext uri="{FF2B5EF4-FFF2-40B4-BE49-F238E27FC236}">
                    <a16:creationId xmlns:a16="http://schemas.microsoft.com/office/drawing/2014/main" id="{9EF4A56A-0AEB-AD29-B76F-DBD969C5C9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9" name="Freeform 39">
                <a:extLst>
                  <a:ext uri="{FF2B5EF4-FFF2-40B4-BE49-F238E27FC236}">
                    <a16:creationId xmlns:a16="http://schemas.microsoft.com/office/drawing/2014/main" id="{E004FAA0-6319-0461-401C-11DC4FB628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20" name="Freeform 40">
                <a:extLst>
                  <a:ext uri="{FF2B5EF4-FFF2-40B4-BE49-F238E27FC236}">
                    <a16:creationId xmlns:a16="http://schemas.microsoft.com/office/drawing/2014/main" id="{CCC3FDFC-0D71-79A6-9141-E2B66EE865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21" name="Rectangle 41">
                <a:extLst>
                  <a:ext uri="{FF2B5EF4-FFF2-40B4-BE49-F238E27FC236}">
                    <a16:creationId xmlns:a16="http://schemas.microsoft.com/office/drawing/2014/main" id="{A547620E-1DA8-D02B-6D4A-74BE6FD780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</p:grpSp>
      <p:sp useBgFill="1">
        <p:nvSpPr>
          <p:cNvPr id="122" name="Rectangle 121">
            <a:extLst>
              <a:ext uri="{FF2B5EF4-FFF2-40B4-BE49-F238E27FC236}">
                <a16:creationId xmlns:a16="http://schemas.microsoft.com/office/drawing/2014/main" id="{5F224C5C-289C-87CB-5897-1D6F7EDAB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73AE5B98-EE58-9983-0961-3FF557D22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29EF5E-6B2D-387E-BBA7-43E2D8444ABF}"/>
              </a:ext>
            </a:extLst>
          </p:cNvPr>
          <p:cNvSpPr txBox="1"/>
          <p:nvPr/>
        </p:nvSpPr>
        <p:spPr>
          <a:xfrm>
            <a:off x="1104104" y="342741"/>
            <a:ext cx="10215564" cy="569055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1100" b="1" dirty="0"/>
              <a:t> </a:t>
            </a:r>
            <a:r>
              <a:rPr lang="en-US" sz="14400" b="1" dirty="0"/>
              <a:t>CPU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3200" b="1" dirty="0"/>
          </a:p>
          <a:p>
            <a:pPr marL="228600"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2800" dirty="0"/>
              <a:t>4004 a four-bit processor, </a:t>
            </a:r>
          </a:p>
          <a:p>
            <a:pPr marL="228600" algn="just"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2800" dirty="0"/>
              <a:t>   limited to just 2</a:t>
            </a:r>
            <a:r>
              <a:rPr lang="en-US" sz="12800" baseline="30000" dirty="0"/>
              <a:t>4 </a:t>
            </a:r>
            <a:r>
              <a:rPr lang="en-US" sz="12800" dirty="0"/>
              <a:t>(16)</a:t>
            </a:r>
            <a:r>
              <a:rPr lang="en-US" sz="12800" baseline="30000" dirty="0"/>
              <a:t>   </a:t>
            </a:r>
          </a:p>
          <a:p>
            <a:pPr marL="228600" algn="just"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2800" dirty="0"/>
              <a:t>   distinct combinations (“words.”) </a:t>
            </a:r>
          </a:p>
          <a:p>
            <a:pPr marL="228600"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12800" dirty="0"/>
          </a:p>
          <a:p>
            <a:pPr marL="228600"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12800" dirty="0"/>
          </a:p>
          <a:p>
            <a:pPr marL="228600"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12800" dirty="0"/>
          </a:p>
          <a:p>
            <a:pPr marL="228600"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2800" dirty="0"/>
              <a:t>To distinguish the 26 letters of the alphabet &amp; up to six  </a:t>
            </a:r>
          </a:p>
          <a:p>
            <a:pPr marL="228600"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2800" dirty="0"/>
              <a:t>   punctuation symbols, the computer had to combine two   </a:t>
            </a:r>
          </a:p>
          <a:p>
            <a:pPr marL="228600"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2800" dirty="0"/>
              <a:t>   four-bit words.  </a:t>
            </a:r>
          </a:p>
        </p:txBody>
      </p:sp>
      <p:pic>
        <p:nvPicPr>
          <p:cNvPr id="3" name="Picture 2" descr="Circuit board. Technology background. Central Computer Processors CPU concept. Motherboard digital chip, tech science background. Integrated communication processor. 3D illustration">
            <a:extLst>
              <a:ext uri="{FF2B5EF4-FFF2-40B4-BE49-F238E27FC236}">
                <a16:creationId xmlns:a16="http://schemas.microsoft.com/office/drawing/2014/main" id="{E92EE5C8-CE58-8ED1-91A3-4591A3CC7F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9996" y="755254"/>
            <a:ext cx="4829091" cy="3223418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65AD3FD-A19B-2D7B-B4D3-303D9CA6E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4" name="Rectangle 5">
              <a:extLst>
                <a:ext uri="{FF2B5EF4-FFF2-40B4-BE49-F238E27FC236}">
                  <a16:creationId xmlns:a16="http://schemas.microsoft.com/office/drawing/2014/main" id="{97825FE9-2B22-F944-8055-CC5C9BF33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BF612347-C5DB-75B3-BEA3-09ACB36DC7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6FD48638-CCB8-1F04-E802-7F07C671B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70C37100-59DF-5D2D-A473-1A81D1190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7856D648-2CB7-8D33-9AAB-B679F0B3B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25" name="Freeform 10">
              <a:extLst>
                <a:ext uri="{FF2B5EF4-FFF2-40B4-BE49-F238E27FC236}">
                  <a16:creationId xmlns:a16="http://schemas.microsoft.com/office/drawing/2014/main" id="{51B6893B-5660-2FF7-FADB-EA90AE1A8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26" name="Freeform 11">
              <a:extLst>
                <a:ext uri="{FF2B5EF4-FFF2-40B4-BE49-F238E27FC236}">
                  <a16:creationId xmlns:a16="http://schemas.microsoft.com/office/drawing/2014/main" id="{DE990226-E6F2-ECF2-6DF2-7335A0A10D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27" name="Freeform 12">
              <a:extLst>
                <a:ext uri="{FF2B5EF4-FFF2-40B4-BE49-F238E27FC236}">
                  <a16:creationId xmlns:a16="http://schemas.microsoft.com/office/drawing/2014/main" id="{6D9AF55B-AEF2-0529-62B1-4E951F32A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28" name="Freeform 13">
              <a:extLst>
                <a:ext uri="{FF2B5EF4-FFF2-40B4-BE49-F238E27FC236}">
                  <a16:creationId xmlns:a16="http://schemas.microsoft.com/office/drawing/2014/main" id="{DC6BD98F-CAC4-B743-8612-2B2BAB515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29" name="Freeform 14">
              <a:extLst>
                <a:ext uri="{FF2B5EF4-FFF2-40B4-BE49-F238E27FC236}">
                  <a16:creationId xmlns:a16="http://schemas.microsoft.com/office/drawing/2014/main" id="{8F29AF0D-50AA-ED75-2755-9667D90F7B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0" name="Freeform 15">
              <a:extLst>
                <a:ext uri="{FF2B5EF4-FFF2-40B4-BE49-F238E27FC236}">
                  <a16:creationId xmlns:a16="http://schemas.microsoft.com/office/drawing/2014/main" id="{94E0C534-28D6-9992-7B32-2A586194F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1" name="Line 16">
              <a:extLst>
                <a:ext uri="{FF2B5EF4-FFF2-40B4-BE49-F238E27FC236}">
                  <a16:creationId xmlns:a16="http://schemas.microsoft.com/office/drawing/2014/main" id="{3E69615D-CD18-2143-B36E-A97706B9AA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132" name="Freeform 17">
              <a:extLst>
                <a:ext uri="{FF2B5EF4-FFF2-40B4-BE49-F238E27FC236}">
                  <a16:creationId xmlns:a16="http://schemas.microsoft.com/office/drawing/2014/main" id="{1804FF74-0F52-E9E5-4322-329301657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3" name="Freeform 18">
              <a:extLst>
                <a:ext uri="{FF2B5EF4-FFF2-40B4-BE49-F238E27FC236}">
                  <a16:creationId xmlns:a16="http://schemas.microsoft.com/office/drawing/2014/main" id="{83F12279-124A-9E51-27A0-E47904BFE6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4" name="Freeform 19">
              <a:extLst>
                <a:ext uri="{FF2B5EF4-FFF2-40B4-BE49-F238E27FC236}">
                  <a16:creationId xmlns:a16="http://schemas.microsoft.com/office/drawing/2014/main" id="{2BC77483-E529-C703-5421-EDBC713147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5" name="Freeform 20">
              <a:extLst>
                <a:ext uri="{FF2B5EF4-FFF2-40B4-BE49-F238E27FC236}">
                  <a16:creationId xmlns:a16="http://schemas.microsoft.com/office/drawing/2014/main" id="{C6F709C2-4304-D337-DD4A-349FFA432E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6" name="Rectangle 21">
              <a:extLst>
                <a:ext uri="{FF2B5EF4-FFF2-40B4-BE49-F238E27FC236}">
                  <a16:creationId xmlns:a16="http://schemas.microsoft.com/office/drawing/2014/main" id="{AA6C1822-6B42-1711-DB31-1BA73152A9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7" name="Freeform 22">
              <a:extLst>
                <a:ext uri="{FF2B5EF4-FFF2-40B4-BE49-F238E27FC236}">
                  <a16:creationId xmlns:a16="http://schemas.microsoft.com/office/drawing/2014/main" id="{B0C9F4CB-C6C2-4010-D305-90403928F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8" name="Freeform 23">
              <a:extLst>
                <a:ext uri="{FF2B5EF4-FFF2-40B4-BE49-F238E27FC236}">
                  <a16:creationId xmlns:a16="http://schemas.microsoft.com/office/drawing/2014/main" id="{BA71CF64-8A31-1782-ABF2-ACCD9732E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9" name="Freeform 24">
              <a:extLst>
                <a:ext uri="{FF2B5EF4-FFF2-40B4-BE49-F238E27FC236}">
                  <a16:creationId xmlns:a16="http://schemas.microsoft.com/office/drawing/2014/main" id="{9B3E510F-6C9B-EAD8-38EA-43E5374DB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40" name="Freeform 25">
              <a:extLst>
                <a:ext uri="{FF2B5EF4-FFF2-40B4-BE49-F238E27FC236}">
                  <a16:creationId xmlns:a16="http://schemas.microsoft.com/office/drawing/2014/main" id="{D150B686-9E10-F0E2-C951-FD0E0CE4D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41" name="Freeform 26">
              <a:extLst>
                <a:ext uri="{FF2B5EF4-FFF2-40B4-BE49-F238E27FC236}">
                  <a16:creationId xmlns:a16="http://schemas.microsoft.com/office/drawing/2014/main" id="{779A6245-7E2A-AE42-63E9-6161B179CD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42" name="Freeform 27">
              <a:extLst>
                <a:ext uri="{FF2B5EF4-FFF2-40B4-BE49-F238E27FC236}">
                  <a16:creationId xmlns:a16="http://schemas.microsoft.com/office/drawing/2014/main" id="{1A716CAD-A617-C64E-4F17-F0F1C251A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43" name="Freeform 28">
              <a:extLst>
                <a:ext uri="{FF2B5EF4-FFF2-40B4-BE49-F238E27FC236}">
                  <a16:creationId xmlns:a16="http://schemas.microsoft.com/office/drawing/2014/main" id="{8F167BF0-3A5A-A7AB-5620-F6CF06CFB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44" name="Freeform 29">
              <a:extLst>
                <a:ext uri="{FF2B5EF4-FFF2-40B4-BE49-F238E27FC236}">
                  <a16:creationId xmlns:a16="http://schemas.microsoft.com/office/drawing/2014/main" id="{B567125C-64D3-8C6D-0DE3-8EE10ECBB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BA8A25BA-0757-79FA-3C94-A9D9C2C0B8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A66FC164-7780-BAFA-E937-03A482453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</p:grpSp>
    </p:spTree>
    <p:extLst>
      <p:ext uri="{BB962C8B-B14F-4D97-AF65-F5344CB8AC3E}">
        <p14:creationId xmlns:p14="http://schemas.microsoft.com/office/powerpoint/2010/main" val="27996187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59ADBE-9A86-5084-9686-88C4E170F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2">
            <a:extLst>
              <a:ext uri="{FF2B5EF4-FFF2-40B4-BE49-F238E27FC236}">
                <a16:creationId xmlns:a16="http://schemas.microsoft.com/office/drawing/2014/main" id="{5C83069C-9D9C-AAAC-8004-9A6CAC6B0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9602F9B8-CE6F-00CA-101F-FAFD17664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8F466B7-C567-1C10-6440-209277A9F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85" name="Rectangle 5">
                <a:extLst>
                  <a:ext uri="{FF2B5EF4-FFF2-40B4-BE49-F238E27FC236}">
                    <a16:creationId xmlns:a16="http://schemas.microsoft.com/office/drawing/2014/main" id="{CF433C1E-10F3-6860-98DE-60B22F1176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86" name="Freeform 6">
                <a:extLst>
                  <a:ext uri="{FF2B5EF4-FFF2-40B4-BE49-F238E27FC236}">
                    <a16:creationId xmlns:a16="http://schemas.microsoft.com/office/drawing/2014/main" id="{FCCA963E-041E-E410-EB35-FBD3A0C675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87" name="Freeform 7">
                <a:extLst>
                  <a:ext uri="{FF2B5EF4-FFF2-40B4-BE49-F238E27FC236}">
                    <a16:creationId xmlns:a16="http://schemas.microsoft.com/office/drawing/2014/main" id="{ABAEB959-BAB8-7A68-EAC0-FA7C790073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88" name="Freeform 8">
                <a:extLst>
                  <a:ext uri="{FF2B5EF4-FFF2-40B4-BE49-F238E27FC236}">
                    <a16:creationId xmlns:a16="http://schemas.microsoft.com/office/drawing/2014/main" id="{52034021-9617-EDF7-A306-11F7088C85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89" name="Freeform 9">
                <a:extLst>
                  <a:ext uri="{FF2B5EF4-FFF2-40B4-BE49-F238E27FC236}">
                    <a16:creationId xmlns:a16="http://schemas.microsoft.com/office/drawing/2014/main" id="{AC1122BE-A542-B688-7CEE-8BF272C344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0" name="Freeform 10">
                <a:extLst>
                  <a:ext uri="{FF2B5EF4-FFF2-40B4-BE49-F238E27FC236}">
                    <a16:creationId xmlns:a16="http://schemas.microsoft.com/office/drawing/2014/main" id="{68DD6D49-41E6-5556-AEF3-595D256DB8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1" name="Freeform 11">
                <a:extLst>
                  <a:ext uri="{FF2B5EF4-FFF2-40B4-BE49-F238E27FC236}">
                    <a16:creationId xmlns:a16="http://schemas.microsoft.com/office/drawing/2014/main" id="{47CBAA3A-EF15-BEF2-DFE4-A17585A5B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2" name="Freeform 12">
                <a:extLst>
                  <a:ext uri="{FF2B5EF4-FFF2-40B4-BE49-F238E27FC236}">
                    <a16:creationId xmlns:a16="http://schemas.microsoft.com/office/drawing/2014/main" id="{EBBF7905-5DC1-37CB-29E3-17B2827579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3" name="Freeform 13">
                <a:extLst>
                  <a:ext uri="{FF2B5EF4-FFF2-40B4-BE49-F238E27FC236}">
                    <a16:creationId xmlns:a16="http://schemas.microsoft.com/office/drawing/2014/main" id="{0AA3E6DF-DB49-A5CE-5698-E2173076D9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4" name="Freeform 14">
                <a:extLst>
                  <a:ext uri="{FF2B5EF4-FFF2-40B4-BE49-F238E27FC236}">
                    <a16:creationId xmlns:a16="http://schemas.microsoft.com/office/drawing/2014/main" id="{5DB2C1F4-8FDD-8793-B00D-681A372CBE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5" name="Freeform 15">
                <a:extLst>
                  <a:ext uri="{FF2B5EF4-FFF2-40B4-BE49-F238E27FC236}">
                    <a16:creationId xmlns:a16="http://schemas.microsoft.com/office/drawing/2014/main" id="{271B77C1-9319-28AA-49CD-02F8868584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6" name="Line 16">
                <a:extLst>
                  <a:ext uri="{FF2B5EF4-FFF2-40B4-BE49-F238E27FC236}">
                    <a16:creationId xmlns:a16="http://schemas.microsoft.com/office/drawing/2014/main" id="{8276EFAC-6278-1B48-F1B5-1C96FE5390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7" name="Freeform 17">
                <a:extLst>
                  <a:ext uri="{FF2B5EF4-FFF2-40B4-BE49-F238E27FC236}">
                    <a16:creationId xmlns:a16="http://schemas.microsoft.com/office/drawing/2014/main" id="{DFA1C39F-4252-56F6-3C48-DAAEC84936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8" name="Freeform 18">
                <a:extLst>
                  <a:ext uri="{FF2B5EF4-FFF2-40B4-BE49-F238E27FC236}">
                    <a16:creationId xmlns:a16="http://schemas.microsoft.com/office/drawing/2014/main" id="{623A89BD-B589-B242-CDF3-236ECA722F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99" name="Freeform 19">
                <a:extLst>
                  <a:ext uri="{FF2B5EF4-FFF2-40B4-BE49-F238E27FC236}">
                    <a16:creationId xmlns:a16="http://schemas.microsoft.com/office/drawing/2014/main" id="{DD5E4E0D-FDE2-2194-9528-771017A175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0" name="Freeform 20">
                <a:extLst>
                  <a:ext uri="{FF2B5EF4-FFF2-40B4-BE49-F238E27FC236}">
                    <a16:creationId xmlns:a16="http://schemas.microsoft.com/office/drawing/2014/main" id="{DA340648-7DE0-9479-6160-6A15CBFDD0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1" name="Rectangle 21">
                <a:extLst>
                  <a:ext uri="{FF2B5EF4-FFF2-40B4-BE49-F238E27FC236}">
                    <a16:creationId xmlns:a16="http://schemas.microsoft.com/office/drawing/2014/main" id="{796FA92E-54E3-D316-3650-3B399580C2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2" name="Freeform 22">
                <a:extLst>
                  <a:ext uri="{FF2B5EF4-FFF2-40B4-BE49-F238E27FC236}">
                    <a16:creationId xmlns:a16="http://schemas.microsoft.com/office/drawing/2014/main" id="{D2F0AD76-A6AC-920B-8779-93D3068EE6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3" name="Freeform 23">
                <a:extLst>
                  <a:ext uri="{FF2B5EF4-FFF2-40B4-BE49-F238E27FC236}">
                    <a16:creationId xmlns:a16="http://schemas.microsoft.com/office/drawing/2014/main" id="{B251D425-A8C2-9932-0326-99C2B472C4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4" name="Freeform 24">
                <a:extLst>
                  <a:ext uri="{FF2B5EF4-FFF2-40B4-BE49-F238E27FC236}">
                    <a16:creationId xmlns:a16="http://schemas.microsoft.com/office/drawing/2014/main" id="{05F678F7-7B50-03BA-F7D9-B60F524F59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5" name="Freeform 25">
                <a:extLst>
                  <a:ext uri="{FF2B5EF4-FFF2-40B4-BE49-F238E27FC236}">
                    <a16:creationId xmlns:a16="http://schemas.microsoft.com/office/drawing/2014/main" id="{7D2D8CC2-130F-0194-8F38-2E46066D9F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6" name="Freeform 26">
                <a:extLst>
                  <a:ext uri="{FF2B5EF4-FFF2-40B4-BE49-F238E27FC236}">
                    <a16:creationId xmlns:a16="http://schemas.microsoft.com/office/drawing/2014/main" id="{B46E4088-E19D-7F19-D1B5-9193182DBD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7" name="Freeform 27">
                <a:extLst>
                  <a:ext uri="{FF2B5EF4-FFF2-40B4-BE49-F238E27FC236}">
                    <a16:creationId xmlns:a16="http://schemas.microsoft.com/office/drawing/2014/main" id="{2F448477-7C44-1CEB-815F-9C0DF556C1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8" name="Freeform 28">
                <a:extLst>
                  <a:ext uri="{FF2B5EF4-FFF2-40B4-BE49-F238E27FC236}">
                    <a16:creationId xmlns:a16="http://schemas.microsoft.com/office/drawing/2014/main" id="{0AD2B764-691D-52A1-A0D6-D452A3F52E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09" name="Freeform 29">
                <a:extLst>
                  <a:ext uri="{FF2B5EF4-FFF2-40B4-BE49-F238E27FC236}">
                    <a16:creationId xmlns:a16="http://schemas.microsoft.com/office/drawing/2014/main" id="{C60FC68E-8E11-BC49-C888-F8FDD286F2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0" name="Freeform 30">
                <a:extLst>
                  <a:ext uri="{FF2B5EF4-FFF2-40B4-BE49-F238E27FC236}">
                    <a16:creationId xmlns:a16="http://schemas.microsoft.com/office/drawing/2014/main" id="{720529A0-A51E-DAE3-3F18-45051D8002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1" name="Freeform 31">
                <a:extLst>
                  <a:ext uri="{FF2B5EF4-FFF2-40B4-BE49-F238E27FC236}">
                    <a16:creationId xmlns:a16="http://schemas.microsoft.com/office/drawing/2014/main" id="{C3C2D284-57FC-1B64-8548-24CF4DB0D1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1DEFC3E-5CEE-BB20-30EE-DBA46234A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2" name="Freeform 32">
                <a:extLst>
                  <a:ext uri="{FF2B5EF4-FFF2-40B4-BE49-F238E27FC236}">
                    <a16:creationId xmlns:a16="http://schemas.microsoft.com/office/drawing/2014/main" id="{7F4EFDA0-CF9F-0FE0-5F2F-C1FEE6E927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3" name="Freeform 33">
                <a:extLst>
                  <a:ext uri="{FF2B5EF4-FFF2-40B4-BE49-F238E27FC236}">
                    <a16:creationId xmlns:a16="http://schemas.microsoft.com/office/drawing/2014/main" id="{46E3056C-CC95-4F48-6FEC-7A45061908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4" name="Freeform 34">
                <a:extLst>
                  <a:ext uri="{FF2B5EF4-FFF2-40B4-BE49-F238E27FC236}">
                    <a16:creationId xmlns:a16="http://schemas.microsoft.com/office/drawing/2014/main" id="{76FAFE9C-5058-C625-7848-013DAF2940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5" name="Freeform 35">
                <a:extLst>
                  <a:ext uri="{FF2B5EF4-FFF2-40B4-BE49-F238E27FC236}">
                    <a16:creationId xmlns:a16="http://schemas.microsoft.com/office/drawing/2014/main" id="{A2FE13BF-0F52-719E-2D79-B94D6CB290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6" name="Freeform 36">
                <a:extLst>
                  <a:ext uri="{FF2B5EF4-FFF2-40B4-BE49-F238E27FC236}">
                    <a16:creationId xmlns:a16="http://schemas.microsoft.com/office/drawing/2014/main" id="{CC155549-4E24-9D3A-B3EE-26B5BFC630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7" name="Freeform 37">
                <a:extLst>
                  <a:ext uri="{FF2B5EF4-FFF2-40B4-BE49-F238E27FC236}">
                    <a16:creationId xmlns:a16="http://schemas.microsoft.com/office/drawing/2014/main" id="{54DB678A-B45F-B21C-09E0-5247803B12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8" name="Freeform 38">
                <a:extLst>
                  <a:ext uri="{FF2B5EF4-FFF2-40B4-BE49-F238E27FC236}">
                    <a16:creationId xmlns:a16="http://schemas.microsoft.com/office/drawing/2014/main" id="{2F8870C1-4021-615B-FBDD-7AA0F04E7E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19" name="Freeform 39">
                <a:extLst>
                  <a:ext uri="{FF2B5EF4-FFF2-40B4-BE49-F238E27FC236}">
                    <a16:creationId xmlns:a16="http://schemas.microsoft.com/office/drawing/2014/main" id="{347997C2-4533-3D3D-F2C2-80F8993B61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20" name="Freeform 40">
                <a:extLst>
                  <a:ext uri="{FF2B5EF4-FFF2-40B4-BE49-F238E27FC236}">
                    <a16:creationId xmlns:a16="http://schemas.microsoft.com/office/drawing/2014/main" id="{9D53101D-9E74-F7B5-9993-EBFF5897A0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21" name="Rectangle 41">
                <a:extLst>
                  <a:ext uri="{FF2B5EF4-FFF2-40B4-BE49-F238E27FC236}">
                    <a16:creationId xmlns:a16="http://schemas.microsoft.com/office/drawing/2014/main" id="{07DADD25-FDEC-4378-D968-4D78AFBFC4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</p:grpSp>
      <p:sp useBgFill="1">
        <p:nvSpPr>
          <p:cNvPr id="122" name="Rectangle 121">
            <a:extLst>
              <a:ext uri="{FF2B5EF4-FFF2-40B4-BE49-F238E27FC236}">
                <a16:creationId xmlns:a16="http://schemas.microsoft.com/office/drawing/2014/main" id="{61858713-B213-A816-FF40-77728B34E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3C8FEE8A-2036-08A4-A34E-0FBDA0E5C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498DF1-45DB-5D23-6A26-9FB7C850B741}"/>
              </a:ext>
            </a:extLst>
          </p:cNvPr>
          <p:cNvSpPr txBox="1"/>
          <p:nvPr/>
        </p:nvSpPr>
        <p:spPr>
          <a:xfrm>
            <a:off x="1106485" y="944879"/>
            <a:ext cx="10215564" cy="569055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25000" lnSpcReduction="20000"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1100" b="1" dirty="0"/>
              <a:t> </a:t>
            </a:r>
            <a:r>
              <a:rPr lang="en-US" sz="14400" b="1" dirty="0"/>
              <a:t>CPU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3200" b="1" dirty="0"/>
          </a:p>
          <a:p>
            <a:pPr marL="228600" defTabSz="914400">
              <a:spcAft>
                <a:spcPts val="600"/>
              </a:spcAft>
              <a:buSzPct val="125000"/>
            </a:pPr>
            <a:r>
              <a:rPr lang="en-US" sz="12800" dirty="0"/>
              <a:t> Potential of microprocessors             </a:t>
            </a:r>
          </a:p>
          <a:p>
            <a:pPr marL="228600" defTabSz="914400">
              <a:spcAft>
                <a:spcPts val="600"/>
              </a:spcAft>
              <a:buSzPct val="125000"/>
            </a:pPr>
            <a:r>
              <a:rPr lang="en-US" sz="12800" dirty="0"/>
              <a:t>    </a:t>
            </a:r>
            <a:r>
              <a:rPr lang="en-US" sz="12800" dirty="0" err="1"/>
              <a:t>realised</a:t>
            </a:r>
            <a:r>
              <a:rPr lang="en-US" sz="12800" dirty="0"/>
              <a:t> when Intel </a:t>
            </a:r>
          </a:p>
          <a:p>
            <a:pPr marL="228600" defTabSz="914400">
              <a:spcAft>
                <a:spcPts val="600"/>
              </a:spcAft>
              <a:buSzPct val="125000"/>
            </a:pPr>
            <a:r>
              <a:rPr lang="en-US" sz="12800" dirty="0"/>
              <a:t>    introduced an eight-bit </a:t>
            </a:r>
          </a:p>
          <a:p>
            <a:pPr marL="228600" defTabSz="914400">
              <a:spcAft>
                <a:spcPts val="600"/>
              </a:spcAft>
              <a:buSzPct val="125000"/>
            </a:pPr>
            <a:r>
              <a:rPr lang="en-US" sz="12800" dirty="0"/>
              <a:t>    processor, the 8008, in </a:t>
            </a:r>
          </a:p>
          <a:p>
            <a:pPr marL="228600" defTabSz="914400">
              <a:spcAft>
                <a:spcPts val="600"/>
              </a:spcAft>
              <a:buSzPct val="125000"/>
            </a:pPr>
            <a:r>
              <a:rPr lang="en-US" sz="12800" dirty="0"/>
              <a:t>    1972.</a:t>
            </a:r>
          </a:p>
          <a:p>
            <a:pPr marL="228600" defTabSz="914400">
              <a:spcAft>
                <a:spcPts val="600"/>
              </a:spcAft>
              <a:buSzPct val="125000"/>
            </a:pPr>
            <a:endParaRPr lang="en-US" sz="12800" dirty="0"/>
          </a:p>
          <a:p>
            <a:pPr marL="228600" defTabSz="914400">
              <a:spcAft>
                <a:spcPts val="600"/>
              </a:spcAft>
              <a:buSzPct val="125000"/>
            </a:pPr>
            <a:endParaRPr lang="en-US" sz="12800" dirty="0"/>
          </a:p>
          <a:p>
            <a:pPr marL="228600" defTabSz="914400">
              <a:spcAft>
                <a:spcPts val="600"/>
              </a:spcAft>
              <a:buSzPct val="125000"/>
            </a:pPr>
            <a:r>
              <a:rPr lang="en-US" sz="12800" dirty="0"/>
              <a:t>Subsequent development of 16-bit, 32-bit and 64-bit  </a:t>
            </a:r>
          </a:p>
          <a:p>
            <a:pPr marL="228600" defTabSz="914400">
              <a:spcAft>
                <a:spcPts val="600"/>
              </a:spcAft>
              <a:buSzPct val="125000"/>
            </a:pPr>
            <a:r>
              <a:rPr lang="en-US" sz="12800" dirty="0"/>
              <a:t>   processors       increased capacity to handle data &amp;  </a:t>
            </a:r>
          </a:p>
          <a:p>
            <a:pPr marL="228600" defTabSz="914400">
              <a:spcAft>
                <a:spcPts val="600"/>
              </a:spcAft>
              <a:buSzPct val="125000"/>
            </a:pPr>
            <a:r>
              <a:rPr lang="en-US" sz="12800" dirty="0"/>
              <a:t>   increased operating speed. </a:t>
            </a:r>
          </a:p>
          <a:p>
            <a:pPr marL="228600"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12800" dirty="0"/>
          </a:p>
          <a:p>
            <a:pPr marL="228600"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12800" dirty="0"/>
          </a:p>
        </p:txBody>
      </p:sp>
      <p:pic>
        <p:nvPicPr>
          <p:cNvPr id="3" name="Picture 2" descr="Circuit board. Technology background. Central Computer Processors CPU concept. Motherboard digital chip, tech science background. Integrated communication processor. 3D illustration">
            <a:extLst>
              <a:ext uri="{FF2B5EF4-FFF2-40B4-BE49-F238E27FC236}">
                <a16:creationId xmlns:a16="http://schemas.microsoft.com/office/drawing/2014/main" id="{4EE85671-EFB4-9E7A-37FA-5C9B0049C7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9996" y="755254"/>
            <a:ext cx="4829091" cy="3223418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D2DD112-CC6F-B3B1-CDBD-831FE022F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4" name="Rectangle 5">
              <a:extLst>
                <a:ext uri="{FF2B5EF4-FFF2-40B4-BE49-F238E27FC236}">
                  <a16:creationId xmlns:a16="http://schemas.microsoft.com/office/drawing/2014/main" id="{9B178BE6-4C85-496C-B2E2-CE4D97EBCD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6FAF83A8-E1C2-8241-71F1-B518DCE636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F4D5D4A7-1B88-E43D-C464-8FDD74059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32F1F94E-6025-7936-F701-5DFDD9AF7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05ACBF1B-3E84-4EFF-EF63-6155FA36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25" name="Freeform 10">
              <a:extLst>
                <a:ext uri="{FF2B5EF4-FFF2-40B4-BE49-F238E27FC236}">
                  <a16:creationId xmlns:a16="http://schemas.microsoft.com/office/drawing/2014/main" id="{71272275-CEB2-6586-EEB3-91350FB4A4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26" name="Freeform 11">
              <a:extLst>
                <a:ext uri="{FF2B5EF4-FFF2-40B4-BE49-F238E27FC236}">
                  <a16:creationId xmlns:a16="http://schemas.microsoft.com/office/drawing/2014/main" id="{68BE42E5-7197-8DFC-FB54-DF3EBE3428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27" name="Freeform 12">
              <a:extLst>
                <a:ext uri="{FF2B5EF4-FFF2-40B4-BE49-F238E27FC236}">
                  <a16:creationId xmlns:a16="http://schemas.microsoft.com/office/drawing/2014/main" id="{1069A5F8-A93A-A9E5-0C66-B17E1070E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28" name="Freeform 13">
              <a:extLst>
                <a:ext uri="{FF2B5EF4-FFF2-40B4-BE49-F238E27FC236}">
                  <a16:creationId xmlns:a16="http://schemas.microsoft.com/office/drawing/2014/main" id="{6F33693B-E0A0-B1AE-BD24-43505EDBBE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29" name="Freeform 14">
              <a:extLst>
                <a:ext uri="{FF2B5EF4-FFF2-40B4-BE49-F238E27FC236}">
                  <a16:creationId xmlns:a16="http://schemas.microsoft.com/office/drawing/2014/main" id="{9F41BD62-EA1C-DA0F-5FA2-E8576E8DF2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0" name="Freeform 15">
              <a:extLst>
                <a:ext uri="{FF2B5EF4-FFF2-40B4-BE49-F238E27FC236}">
                  <a16:creationId xmlns:a16="http://schemas.microsoft.com/office/drawing/2014/main" id="{A62D540E-91B9-8816-FC20-35B97C69DF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1" name="Line 16">
              <a:extLst>
                <a:ext uri="{FF2B5EF4-FFF2-40B4-BE49-F238E27FC236}">
                  <a16:creationId xmlns:a16="http://schemas.microsoft.com/office/drawing/2014/main" id="{6EB81F95-8533-F826-6985-B16B14FD57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132" name="Freeform 17">
              <a:extLst>
                <a:ext uri="{FF2B5EF4-FFF2-40B4-BE49-F238E27FC236}">
                  <a16:creationId xmlns:a16="http://schemas.microsoft.com/office/drawing/2014/main" id="{C46B93DE-186F-80B6-17AB-EF0AE8437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3" name="Freeform 18">
              <a:extLst>
                <a:ext uri="{FF2B5EF4-FFF2-40B4-BE49-F238E27FC236}">
                  <a16:creationId xmlns:a16="http://schemas.microsoft.com/office/drawing/2014/main" id="{02FB6F2A-8948-1600-9BFE-6727998D6B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4" name="Freeform 19">
              <a:extLst>
                <a:ext uri="{FF2B5EF4-FFF2-40B4-BE49-F238E27FC236}">
                  <a16:creationId xmlns:a16="http://schemas.microsoft.com/office/drawing/2014/main" id="{4AF340A1-1337-10D0-033F-76DCBD131F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5" name="Freeform 20">
              <a:extLst>
                <a:ext uri="{FF2B5EF4-FFF2-40B4-BE49-F238E27FC236}">
                  <a16:creationId xmlns:a16="http://schemas.microsoft.com/office/drawing/2014/main" id="{855F3628-6365-C45C-C249-2695EE6757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6" name="Rectangle 21">
              <a:extLst>
                <a:ext uri="{FF2B5EF4-FFF2-40B4-BE49-F238E27FC236}">
                  <a16:creationId xmlns:a16="http://schemas.microsoft.com/office/drawing/2014/main" id="{65535D95-A285-FBD8-86A2-BF02D69115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7" name="Freeform 22">
              <a:extLst>
                <a:ext uri="{FF2B5EF4-FFF2-40B4-BE49-F238E27FC236}">
                  <a16:creationId xmlns:a16="http://schemas.microsoft.com/office/drawing/2014/main" id="{D27F3724-AF07-84F0-62BF-FDCF73CD8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8" name="Freeform 23">
              <a:extLst>
                <a:ext uri="{FF2B5EF4-FFF2-40B4-BE49-F238E27FC236}">
                  <a16:creationId xmlns:a16="http://schemas.microsoft.com/office/drawing/2014/main" id="{0750C0BB-0300-51F7-9303-2F594F9AD8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39" name="Freeform 24">
              <a:extLst>
                <a:ext uri="{FF2B5EF4-FFF2-40B4-BE49-F238E27FC236}">
                  <a16:creationId xmlns:a16="http://schemas.microsoft.com/office/drawing/2014/main" id="{96EBF15A-9751-46E0-3C07-2AFCA0F6FA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40" name="Freeform 25">
              <a:extLst>
                <a:ext uri="{FF2B5EF4-FFF2-40B4-BE49-F238E27FC236}">
                  <a16:creationId xmlns:a16="http://schemas.microsoft.com/office/drawing/2014/main" id="{CA23235A-47D7-9CE1-49D0-BBFBD23DE3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41" name="Freeform 26">
              <a:extLst>
                <a:ext uri="{FF2B5EF4-FFF2-40B4-BE49-F238E27FC236}">
                  <a16:creationId xmlns:a16="http://schemas.microsoft.com/office/drawing/2014/main" id="{B563BFA0-C0CB-1331-0782-A457CC6D6B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42" name="Freeform 27">
              <a:extLst>
                <a:ext uri="{FF2B5EF4-FFF2-40B4-BE49-F238E27FC236}">
                  <a16:creationId xmlns:a16="http://schemas.microsoft.com/office/drawing/2014/main" id="{D664BE6D-7816-62EE-50DF-46C2D080A0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43" name="Freeform 28">
              <a:extLst>
                <a:ext uri="{FF2B5EF4-FFF2-40B4-BE49-F238E27FC236}">
                  <a16:creationId xmlns:a16="http://schemas.microsoft.com/office/drawing/2014/main" id="{AA3861DA-4A28-C98D-4000-FB3DAC951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44" name="Freeform 29">
              <a:extLst>
                <a:ext uri="{FF2B5EF4-FFF2-40B4-BE49-F238E27FC236}">
                  <a16:creationId xmlns:a16="http://schemas.microsoft.com/office/drawing/2014/main" id="{F283B255-C17B-DC3E-7270-83A4947DA3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B3B7B80A-D5E1-98C6-5A2E-ADA5C5054F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9436726A-5100-9526-4EE2-307C7C289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DAA3975-4CA2-8F96-372B-EB27C383661C}"/>
              </a:ext>
            </a:extLst>
          </p:cNvPr>
          <p:cNvCxnSpPr>
            <a:cxnSpLocks/>
          </p:cNvCxnSpPr>
          <p:nvPr/>
        </p:nvCxnSpPr>
        <p:spPr>
          <a:xfrm>
            <a:off x="3584863" y="5275333"/>
            <a:ext cx="52993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8979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5FF7B57D-FF7B-48B3-9F60-9BCEEECF9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B95AFDF-FA7D-4311-9C65-6D507D92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A5CCD98-20C1-4404-B788-FDA92F8A4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C1424C76-B5C3-468E-86FA-8D9B269053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B3922267-72C9-403B-A6DE-7D0A43D554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7276DB68-2E8D-4723-852B-7476DD38FE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0A155711-4993-4D1E-89EA-A397C164F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2AB42136-2551-4CAA-857F-65FA3247B4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7C2ADEA1-EA3E-4C0E-A28E-460092F7FF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B04584B3-081C-4286-A840-AB5B16B10A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3AB388FD-C246-4936-A041-E0413A1329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57692343-2D12-4F57-836C-945D407B68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062EE710-0210-4840-8698-E0DF1C6170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161892F4-6071-40CD-8E18-CDEE0C91B5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3E6BBE44-8D88-407D-B1C6-10C89DD617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1E90AE6E-328E-4730-825C-B5130F5CFC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24EC969F-6E4A-4163-ABDA-4674429A3D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1B735C94-B049-42C6-9DEF-5DB70D58CE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051C02E6-1954-478B-AEAE-BF8F36BE94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6710B1C0-310A-48D0-B824-459D9AFC2F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1204A606-D9A6-4DC6-9F0E-D516EA1EB9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EE569555-0243-4979-A537-C9B4AFD5F2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D52A977D-4993-48AF-A792-F2DE096391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93CFF2DC-E52E-4D99-97D5-B0D7B792E5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5E175372-AF09-42A7-B3D0-226C834891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ABF20BA9-F4B2-49EA-A573-578B189774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AA3A7A4B-C811-4E23-8BFD-5823A032DA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47537781-F057-4B97-AD8F-12FE9BE599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078883C7-EB52-4BB7-A9A7-F8C046A833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63CCBBF8-5972-4ED3-AB5B-46DC425B17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8C19883-37FB-437C-A3AA-89AA6239D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AF1753DD-4CEF-45EC-B952-90EA8895D7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5B9356DB-C1BE-4D76-8FA7-4FBAA12D1D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C4F59561-572D-42BA-A6FD-F3AFA1A394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BB7A51A1-D509-4494-BAE2-1B96CAD4DB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D3FE0B5A-55DE-4E56-8E9B-B92D1DB9A8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F125661C-3A0E-4B6E-B2AB-1B08C89251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39304006-EE77-438A-A0D1-537322356C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C6031DEB-4109-4049-82CF-DD06483A2C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65FC2657-18D6-4490-88D6-32E6B1C6FB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20BEA03B-3EAD-4FA2-BC9D-25A14D635C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</p:grp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963E63-BC9E-5045-9300-0A97516A8ABE}"/>
              </a:ext>
            </a:extLst>
          </p:cNvPr>
          <p:cNvSpPr txBox="1"/>
          <p:nvPr/>
        </p:nvSpPr>
        <p:spPr>
          <a:xfrm>
            <a:off x="1523205" y="527050"/>
            <a:ext cx="5250652" cy="5427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3600" b="1" dirty="0"/>
              <a:t>The Mouse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800" b="1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3200" dirty="0"/>
              <a:t>Douglas Engelbart 1963-64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800" dirty="0"/>
          </a:p>
          <a:p>
            <a:pPr defTabSz="914400">
              <a:buSzPct val="125000"/>
            </a:pPr>
            <a:r>
              <a:rPr lang="en-US" sz="3200" dirty="0"/>
              <a:t>Need for a better way to point    </a:t>
            </a:r>
          </a:p>
          <a:p>
            <a:pPr defTabSz="914400">
              <a:buSzPct val="125000"/>
            </a:pPr>
            <a:r>
              <a:rPr lang="en-US" sz="3200" dirty="0"/>
              <a:t>   &amp; click on a screen display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8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3200" dirty="0"/>
              <a:t>By 1968 able to divide screen   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3200" dirty="0"/>
              <a:t>   into multiple windows each    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3200" dirty="0"/>
              <a:t>   able to display text or an 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3200" dirty="0"/>
              <a:t>   image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7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2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</p:grpSp>
      <p:pic>
        <p:nvPicPr>
          <p:cNvPr id="4" name="Picture 3" descr="468,397 Computer Mouse Royalty-Free Images, Stock Photos &amp; Pictures |  Shutterstock">
            <a:extLst>
              <a:ext uri="{FF2B5EF4-FFF2-40B4-BE49-F238E27FC236}">
                <a16:creationId xmlns:a16="http://schemas.microsoft.com/office/drawing/2014/main" id="{07741C32-B597-CDE1-6903-138C930EE63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8783826">
            <a:off x="6905912" y="1562527"/>
            <a:ext cx="5255622" cy="365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998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876B2F-62B2-BC68-A7BF-3A4AC6CDF264}"/>
              </a:ext>
            </a:extLst>
          </p:cNvPr>
          <p:cNvSpPr txBox="1"/>
          <p:nvPr/>
        </p:nvSpPr>
        <p:spPr>
          <a:xfrm>
            <a:off x="1189264" y="305491"/>
            <a:ext cx="981347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Software</a:t>
            </a:r>
          </a:p>
          <a:p>
            <a:r>
              <a:rPr lang="en-NZ" sz="3200" dirty="0"/>
              <a:t>Programmes in HLL for use by the computer</a:t>
            </a:r>
          </a:p>
          <a:p>
            <a:endParaRPr lang="en-NZ" sz="800" dirty="0"/>
          </a:p>
          <a:p>
            <a:pPr marL="514350" indent="-514350">
              <a:buAutoNum type="arabicPlain" startAt="1977"/>
            </a:pPr>
            <a:r>
              <a:rPr lang="en-NZ" sz="3200" dirty="0"/>
              <a:t> - business software </a:t>
            </a:r>
            <a:r>
              <a:rPr lang="en-NZ" sz="3200" i="1" dirty="0"/>
              <a:t>General Ledger </a:t>
            </a:r>
            <a:r>
              <a:rPr lang="en-NZ" sz="3200" dirty="0"/>
              <a:t>programme</a:t>
            </a:r>
          </a:p>
          <a:p>
            <a:r>
              <a:rPr lang="en-NZ" sz="3200" dirty="0"/>
              <a:t>		 - word processor – </a:t>
            </a:r>
            <a:r>
              <a:rPr lang="en-NZ" sz="3200" i="1" dirty="0"/>
              <a:t>Electric  pencil</a:t>
            </a:r>
          </a:p>
          <a:p>
            <a:endParaRPr lang="en-NZ" sz="800" dirty="0"/>
          </a:p>
          <a:p>
            <a:r>
              <a:rPr lang="en-NZ" sz="3200" dirty="0"/>
              <a:t>1979 - financial analysis software </a:t>
            </a:r>
            <a:r>
              <a:rPr lang="en-NZ" sz="3200" i="1" dirty="0"/>
              <a:t>VisiCalc</a:t>
            </a:r>
          </a:p>
          <a:p>
            <a:endParaRPr lang="en-NZ" sz="3200" dirty="0"/>
          </a:p>
          <a:p>
            <a:r>
              <a:rPr lang="en-NZ" sz="3200" dirty="0"/>
              <a:t>Paul Allen &amp; Bill Gates - used</a:t>
            </a:r>
          </a:p>
          <a:p>
            <a:r>
              <a:rPr lang="en-NZ" sz="3200" dirty="0"/>
              <a:t>   BASIC &amp; created O/S </a:t>
            </a:r>
          </a:p>
          <a:p>
            <a:r>
              <a:rPr lang="en-NZ" sz="3200" dirty="0"/>
              <a:t>   programming language for </a:t>
            </a:r>
          </a:p>
          <a:p>
            <a:r>
              <a:rPr lang="en-NZ" sz="3200" dirty="0"/>
              <a:t>   most computer manufacturers</a:t>
            </a:r>
          </a:p>
          <a:p>
            <a:r>
              <a:rPr lang="en-NZ" sz="3200" dirty="0"/>
              <a:t>  	     Microsoft</a:t>
            </a:r>
          </a:p>
          <a:p>
            <a:endParaRPr lang="en-NZ" sz="1600" dirty="0"/>
          </a:p>
        </p:txBody>
      </p:sp>
      <p:pic>
        <p:nvPicPr>
          <p:cNvPr id="7" name="Picture 6" descr="TYPES OF SOFTWARE || APPLICATION SOFTWARE || SYSTEM SOFTWARE || UTILITY  SOFTWARE || COMPUTER BASICS">
            <a:extLst>
              <a:ext uri="{FF2B5EF4-FFF2-40B4-BE49-F238E27FC236}">
                <a16:creationId xmlns:a16="http://schemas.microsoft.com/office/drawing/2014/main" id="{F821A2C8-43B6-731B-58A0-6888731638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57402" y="3429000"/>
            <a:ext cx="4474443" cy="2521877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F09B238-1BAE-9D01-3F67-2EA964A3E62A}"/>
              </a:ext>
            </a:extLst>
          </p:cNvPr>
          <p:cNvCxnSpPr>
            <a:cxnSpLocks/>
          </p:cNvCxnSpPr>
          <p:nvPr/>
        </p:nvCxnSpPr>
        <p:spPr>
          <a:xfrm>
            <a:off x="1725786" y="5788627"/>
            <a:ext cx="3962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0961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3450E-5DD3-20F1-5057-39E5B5F42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 computer - Wikipedia">
            <a:extLst>
              <a:ext uri="{FF2B5EF4-FFF2-40B4-BE49-F238E27FC236}">
                <a16:creationId xmlns:a16="http://schemas.microsoft.com/office/drawing/2014/main" id="{38EA2D80-271C-AB0E-2113-D8CFDC323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979" y="1779691"/>
            <a:ext cx="9420789" cy="3102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E7802E-E013-DC5A-C791-8FE3E77A1E3A}"/>
              </a:ext>
            </a:extLst>
          </p:cNvPr>
          <p:cNvSpPr txBox="1"/>
          <p:nvPr/>
        </p:nvSpPr>
        <p:spPr>
          <a:xfrm rot="10800000" flipV="1">
            <a:off x="1421979" y="5078309"/>
            <a:ext cx="9420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   Commodore PET                Apple II  	               TRS -80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F139CB-5095-91E6-CCA9-EB458B08904B}"/>
              </a:ext>
            </a:extLst>
          </p:cNvPr>
          <p:cNvSpPr txBox="1"/>
          <p:nvPr/>
        </p:nvSpPr>
        <p:spPr>
          <a:xfrm rot="10800000" flipV="1">
            <a:off x="1591732" y="6037461"/>
            <a:ext cx="9008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/>
              <a:t>Also  -  Amstrad,   Tandy,   Sinclair ZX 80,   Altair,    Acorn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478093-15D7-B367-ADA4-BD81BCB4A041}"/>
              </a:ext>
            </a:extLst>
          </p:cNvPr>
          <p:cNvSpPr txBox="1"/>
          <p:nvPr/>
        </p:nvSpPr>
        <p:spPr>
          <a:xfrm>
            <a:off x="1421979" y="297319"/>
            <a:ext cx="22184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600" b="1" dirty="0"/>
              <a:t>Hardware </a:t>
            </a:r>
          </a:p>
          <a:p>
            <a:endParaRPr lang="en-NZ" sz="800" b="1" dirty="0"/>
          </a:p>
          <a:p>
            <a:r>
              <a:rPr lang="en-NZ" sz="3600" dirty="0"/>
              <a:t>1980s</a:t>
            </a:r>
          </a:p>
        </p:txBody>
      </p:sp>
    </p:spTree>
    <p:extLst>
      <p:ext uri="{BB962C8B-B14F-4D97-AF65-F5344CB8AC3E}">
        <p14:creationId xmlns:p14="http://schemas.microsoft.com/office/powerpoint/2010/main" val="13452984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B72EA-F6C0-859F-5DE8-1E5E0E4C3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1C2ED70-7612-BCA4-E611-EFD88D83395B}"/>
              </a:ext>
            </a:extLst>
          </p:cNvPr>
          <p:cNvSpPr txBox="1"/>
          <p:nvPr/>
        </p:nvSpPr>
        <p:spPr>
          <a:xfrm>
            <a:off x="1421979" y="297319"/>
            <a:ext cx="22184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600" b="1" dirty="0"/>
              <a:t>Hardware </a:t>
            </a:r>
          </a:p>
          <a:p>
            <a:endParaRPr lang="en-NZ" sz="800" b="1" dirty="0"/>
          </a:p>
          <a:p>
            <a:r>
              <a:rPr lang="en-NZ" sz="3600" dirty="0"/>
              <a:t>2020s</a:t>
            </a:r>
          </a:p>
        </p:txBody>
      </p:sp>
      <p:pic>
        <p:nvPicPr>
          <p:cNvPr id="8" name="Picture 7" descr="What should I look for when buying a desktop PC? | Technology | The Guardian">
            <a:extLst>
              <a:ext uri="{FF2B5EF4-FFF2-40B4-BE49-F238E27FC236}">
                <a16:creationId xmlns:a16="http://schemas.microsoft.com/office/drawing/2014/main" id="{E6E240D1-C028-5050-6D41-060AEAE5E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453" y="2042769"/>
            <a:ext cx="4371975" cy="2628900"/>
          </a:xfrm>
          <a:prstGeom prst="rect">
            <a:avLst/>
          </a:prstGeom>
        </p:spPr>
      </p:pic>
      <p:pic>
        <p:nvPicPr>
          <p:cNvPr id="11" name="Picture 10" descr="Best Laptops (2026): My Top Recommendations | WIRED">
            <a:extLst>
              <a:ext uri="{FF2B5EF4-FFF2-40B4-BE49-F238E27FC236}">
                <a16:creationId xmlns:a16="http://schemas.microsoft.com/office/drawing/2014/main" id="{DEF78B33-4990-8A99-275A-5910D453FF1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0555" y="333189"/>
            <a:ext cx="3649473" cy="2433457"/>
          </a:xfrm>
          <a:prstGeom prst="rect">
            <a:avLst/>
          </a:prstGeom>
        </p:spPr>
      </p:pic>
      <p:pic>
        <p:nvPicPr>
          <p:cNvPr id="14" name="Picture 13" descr="Latest Tablet PC 10.1 Inch 5g Wi-Fi 4GB 64GB Octa Core Tab PC Laptop - Tablet PC and Tab PC Laptop price | Made-in-China.com">
            <a:extLst>
              <a:ext uri="{FF2B5EF4-FFF2-40B4-BE49-F238E27FC236}">
                <a16:creationId xmlns:a16="http://schemas.microsoft.com/office/drawing/2014/main" id="{A5D4FD77-67B0-1A80-7ED4-4168F7D2679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09"/>
          <a:stretch>
            <a:fillRect/>
          </a:stretch>
        </p:blipFill>
        <p:spPr>
          <a:xfrm>
            <a:off x="6620555" y="3554730"/>
            <a:ext cx="3555336" cy="26289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B56E736-A51E-C9B0-01C3-270B5AE3BA08}"/>
              </a:ext>
            </a:extLst>
          </p:cNvPr>
          <p:cNvSpPr txBox="1"/>
          <p:nvPr/>
        </p:nvSpPr>
        <p:spPr>
          <a:xfrm>
            <a:off x="1700272" y="4869180"/>
            <a:ext cx="310533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Desktop computer</a:t>
            </a:r>
          </a:p>
          <a:p>
            <a:endParaRPr lang="en-NZ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0BFD82-67F5-4691-9F28-A34FEA426CB2}"/>
              </a:ext>
            </a:extLst>
          </p:cNvPr>
          <p:cNvSpPr txBox="1"/>
          <p:nvPr/>
        </p:nvSpPr>
        <p:spPr>
          <a:xfrm>
            <a:off x="6620555" y="2872383"/>
            <a:ext cx="29466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Laptop computer</a:t>
            </a:r>
          </a:p>
          <a:p>
            <a:endParaRPr lang="en-NZ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22C363-BCE3-669A-1C45-3ECBCCB0FA58}"/>
              </a:ext>
            </a:extLst>
          </p:cNvPr>
          <p:cNvSpPr txBox="1"/>
          <p:nvPr/>
        </p:nvSpPr>
        <p:spPr>
          <a:xfrm>
            <a:off x="6620555" y="6340145"/>
            <a:ext cx="2039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/>
              <a:t>Tablet</a:t>
            </a:r>
          </a:p>
        </p:txBody>
      </p:sp>
    </p:spTree>
    <p:extLst>
      <p:ext uri="{BB962C8B-B14F-4D97-AF65-F5344CB8AC3E}">
        <p14:creationId xmlns:p14="http://schemas.microsoft.com/office/powerpoint/2010/main" val="32795680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70C131-DABE-3520-AC0A-C1741CC3CDEE}"/>
              </a:ext>
            </a:extLst>
          </p:cNvPr>
          <p:cNvSpPr txBox="1"/>
          <p:nvPr/>
        </p:nvSpPr>
        <p:spPr>
          <a:xfrm>
            <a:off x="1248328" y="2469385"/>
            <a:ext cx="615442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200" b="1" dirty="0"/>
              <a:t>Ethernet </a:t>
            </a:r>
          </a:p>
          <a:p>
            <a:r>
              <a:rPr lang="en-NZ" sz="3200" dirty="0"/>
              <a:t>Robert Metcalf 1973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Z" sz="3200" dirty="0"/>
              <a:t>Connection digital computers </a:t>
            </a:r>
          </a:p>
          <a:p>
            <a:r>
              <a:rPr lang="en-NZ" sz="3200" dirty="0"/>
              <a:t>			&amp; printers in office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Z" sz="3200" dirty="0"/>
              <a:t>Able to transmit and receive</a:t>
            </a:r>
          </a:p>
          <a:p>
            <a:r>
              <a:rPr lang="en-NZ" sz="3200" dirty="0"/>
              <a:t>    		   	3 million bits/second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6E0830-D45E-0192-E241-A20207749233}"/>
              </a:ext>
            </a:extLst>
          </p:cNvPr>
          <p:cNvSpPr txBox="1"/>
          <p:nvPr/>
        </p:nvSpPr>
        <p:spPr>
          <a:xfrm>
            <a:off x="1248328" y="459996"/>
            <a:ext cx="516771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600" b="1" dirty="0"/>
              <a:t>Networking</a:t>
            </a:r>
          </a:p>
          <a:p>
            <a:r>
              <a:rPr lang="en-NZ" sz="3200" dirty="0"/>
              <a:t>Internal - Office / building</a:t>
            </a:r>
          </a:p>
          <a:p>
            <a:r>
              <a:rPr lang="en-NZ" sz="3200" dirty="0"/>
              <a:t>External - Everywhere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EF7CCA-4BF2-71AD-FC6C-CC4051DA17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5250" y="1195387"/>
            <a:ext cx="4219575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190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C52DA-9AC2-66BD-87A0-5C612C4FF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C408247-DFE2-7BAC-0A4F-937BD30A805E}"/>
              </a:ext>
            </a:extLst>
          </p:cNvPr>
          <p:cNvSpPr txBox="1"/>
          <p:nvPr/>
        </p:nvSpPr>
        <p:spPr>
          <a:xfrm>
            <a:off x="1258720" y="456400"/>
            <a:ext cx="10670044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600" b="1" dirty="0"/>
              <a:t>Networking</a:t>
            </a:r>
          </a:p>
          <a:p>
            <a:endParaRPr lang="en-NZ" sz="800" b="1" dirty="0"/>
          </a:p>
          <a:p>
            <a:r>
              <a:rPr lang="en-NZ" sz="3200" b="1" dirty="0"/>
              <a:t>External/widely</a:t>
            </a:r>
          </a:p>
          <a:p>
            <a:endParaRPr lang="en-NZ" sz="1600" dirty="0"/>
          </a:p>
          <a:p>
            <a:endParaRPr lang="en-NZ" sz="800" dirty="0"/>
          </a:p>
          <a:p>
            <a:r>
              <a:rPr lang="en-NZ" sz="3200" dirty="0"/>
              <a:t>1969 ARPANET  – government and academic-research labs</a:t>
            </a:r>
          </a:p>
          <a:p>
            <a:r>
              <a:rPr lang="en-NZ" sz="3200" dirty="0"/>
              <a:t>1981 CSNET (Computer Science Network)</a:t>
            </a:r>
          </a:p>
          <a:p>
            <a:endParaRPr lang="en-NZ" sz="800" dirty="0"/>
          </a:p>
          <a:p>
            <a:endParaRPr lang="en-NZ" sz="800" dirty="0"/>
          </a:p>
          <a:p>
            <a:endParaRPr lang="en-NZ" sz="800" dirty="0"/>
          </a:p>
          <a:p>
            <a:r>
              <a:rPr lang="en-NZ" sz="3200" dirty="0"/>
              <a:t>1991 World Wide Web (www.) - Tim Berners-Lee et al at CERN </a:t>
            </a:r>
          </a:p>
          <a:p>
            <a:r>
              <a:rPr lang="en-NZ" sz="3200" dirty="0"/>
              <a:t>	– protocol based on hypertext (a computer code within a 	document)  to make information transfer easier</a:t>
            </a:r>
            <a:endParaRPr lang="en-NZ" sz="3200" b="1" dirty="0"/>
          </a:p>
          <a:p>
            <a:endParaRPr lang="en-NZ" sz="800" dirty="0"/>
          </a:p>
          <a:p>
            <a:r>
              <a:rPr lang="en-NZ" sz="3200" dirty="0"/>
              <a:t>		New applications - Browsers – Netscape, </a:t>
            </a:r>
          </a:p>
          <a:p>
            <a:endParaRPr lang="en-NZ" sz="800" dirty="0"/>
          </a:p>
          <a:p>
            <a:r>
              <a:rPr lang="en-NZ" sz="3200" dirty="0"/>
              <a:t>Numerous since - MSN, Google, Firefox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BD3B4BF-812F-394F-66D9-0A0097BB19C6}"/>
              </a:ext>
            </a:extLst>
          </p:cNvPr>
          <p:cNvCxnSpPr/>
          <p:nvPr/>
        </p:nvCxnSpPr>
        <p:spPr>
          <a:xfrm>
            <a:off x="425302" y="5380074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8A10990-62C1-12CE-3E16-CBBA821C364B}"/>
              </a:ext>
            </a:extLst>
          </p:cNvPr>
          <p:cNvCxnSpPr>
            <a:cxnSpLocks/>
          </p:cNvCxnSpPr>
          <p:nvPr/>
        </p:nvCxnSpPr>
        <p:spPr>
          <a:xfrm>
            <a:off x="1658679" y="5231218"/>
            <a:ext cx="53162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7474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1C58B0-910D-23FC-CCC2-4EF99EDA2F00}"/>
              </a:ext>
            </a:extLst>
          </p:cNvPr>
          <p:cNvSpPr txBox="1"/>
          <p:nvPr/>
        </p:nvSpPr>
        <p:spPr>
          <a:xfrm>
            <a:off x="1308100" y="123333"/>
            <a:ext cx="583482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Networking – Wireless</a:t>
            </a:r>
          </a:p>
          <a:p>
            <a:endParaRPr lang="en-NZ" sz="1000" b="1" dirty="0"/>
          </a:p>
          <a:p>
            <a:r>
              <a:rPr lang="en-NZ" sz="3200" dirty="0"/>
              <a:t>Uses radio waves to provide high- </a:t>
            </a:r>
          </a:p>
          <a:p>
            <a:r>
              <a:rPr lang="en-NZ" sz="3200" dirty="0"/>
              <a:t>  speed internet &amp; local network </a:t>
            </a:r>
          </a:p>
          <a:p>
            <a:r>
              <a:rPr lang="en-NZ" sz="3200" dirty="0"/>
              <a:t>  access to devices within range of    </a:t>
            </a:r>
          </a:p>
          <a:p>
            <a:r>
              <a:rPr lang="en-NZ" sz="3200" dirty="0"/>
              <a:t>  a router or access point.</a:t>
            </a:r>
          </a:p>
          <a:p>
            <a:endParaRPr lang="en-NZ" sz="1000" dirty="0"/>
          </a:p>
          <a:p>
            <a:r>
              <a:rPr lang="en-NZ" sz="3200" dirty="0"/>
              <a:t>Development began 1990s with foundational radio wave technologies, including crucial work by Australia's CSIRO</a:t>
            </a:r>
          </a:p>
        </p:txBody>
      </p:sp>
      <p:pic>
        <p:nvPicPr>
          <p:cNvPr id="3" name="Picture 2" descr="Wireless Transmission - Communication Systems">
            <a:extLst>
              <a:ext uri="{FF2B5EF4-FFF2-40B4-BE49-F238E27FC236}">
                <a16:creationId xmlns:a16="http://schemas.microsoft.com/office/drawing/2014/main" id="{6138A662-2BAE-4175-A01F-765A3DB33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500" y="764681"/>
            <a:ext cx="4034711" cy="42606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EE6F27-E772-A0CB-1758-71D760DE5386}"/>
              </a:ext>
            </a:extLst>
          </p:cNvPr>
          <p:cNvSpPr txBox="1"/>
          <p:nvPr/>
        </p:nvSpPr>
        <p:spPr>
          <a:xfrm>
            <a:off x="1308100" y="5588000"/>
            <a:ext cx="131624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/>
              <a:t>Progressive development with increasing band width &amp; </a:t>
            </a:r>
          </a:p>
          <a:p>
            <a:r>
              <a:rPr lang="en-NZ" sz="3200" dirty="0"/>
              <a:t>   speed of transmission</a:t>
            </a:r>
          </a:p>
        </p:txBody>
      </p:sp>
    </p:spTree>
    <p:extLst>
      <p:ext uri="{BB962C8B-B14F-4D97-AF65-F5344CB8AC3E}">
        <p14:creationId xmlns:p14="http://schemas.microsoft.com/office/powerpoint/2010/main" val="7870581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41994-F397-A05E-AA4A-333CD4888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8739C05-551C-194C-10BE-796AFED73E4E}"/>
              </a:ext>
            </a:extLst>
          </p:cNvPr>
          <p:cNvSpPr txBox="1"/>
          <p:nvPr/>
        </p:nvSpPr>
        <p:spPr>
          <a:xfrm>
            <a:off x="1258720" y="456400"/>
            <a:ext cx="106700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600" b="1" dirty="0"/>
              <a:t>Networking</a:t>
            </a:r>
          </a:p>
          <a:p>
            <a:r>
              <a:rPr lang="en-NZ" sz="3600" b="1" dirty="0"/>
              <a:t> 	</a:t>
            </a:r>
            <a:r>
              <a:rPr lang="en-NZ" sz="3600" dirty="0"/>
              <a:t>- multiple connections</a:t>
            </a:r>
          </a:p>
          <a:p>
            <a:endParaRPr lang="en-NZ" sz="800" b="1" dirty="0"/>
          </a:p>
        </p:txBody>
      </p:sp>
      <p:pic>
        <p:nvPicPr>
          <p:cNvPr id="4" name="Picture 3" descr="The Fundamentals Of Computer Networking!">
            <a:extLst>
              <a:ext uri="{FF2B5EF4-FFF2-40B4-BE49-F238E27FC236}">
                <a16:creationId xmlns:a16="http://schemas.microsoft.com/office/drawing/2014/main" id="{F445C602-3645-BC16-2A62-DEB99FB59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7461" y="1779839"/>
            <a:ext cx="7632562" cy="490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02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2EF55E-3426-7C59-DCB6-9985FB9AE2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4720" y="381000"/>
            <a:ext cx="4010660" cy="30079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5B3EF6-FF7A-6AD8-FC63-0809F7E19681}"/>
              </a:ext>
            </a:extLst>
          </p:cNvPr>
          <p:cNvSpPr txBox="1"/>
          <p:nvPr/>
        </p:nvSpPr>
        <p:spPr>
          <a:xfrm>
            <a:off x="1356360" y="381000"/>
            <a:ext cx="592836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Handheld digital devices</a:t>
            </a:r>
          </a:p>
          <a:p>
            <a:endParaRPr lang="en-NZ" sz="800" b="1" dirty="0"/>
          </a:p>
          <a:p>
            <a:r>
              <a:rPr lang="en-NZ" sz="3200" dirty="0"/>
              <a:t>1990  - Personal Digital Assistant </a:t>
            </a:r>
          </a:p>
          <a:p>
            <a:r>
              <a:rPr lang="en-NZ" sz="3200" dirty="0"/>
              <a:t>     (PDA)</a:t>
            </a:r>
          </a:p>
          <a:p>
            <a:endParaRPr lang="en-NZ" sz="800" dirty="0"/>
          </a:p>
          <a:p>
            <a:r>
              <a:rPr lang="en-NZ" sz="3200" dirty="0"/>
              <a:t>Liquid crystal display, miniature </a:t>
            </a:r>
          </a:p>
          <a:p>
            <a:r>
              <a:rPr lang="en-NZ" sz="3200" dirty="0"/>
              <a:t>    keyboard or stylus to allow </a:t>
            </a:r>
          </a:p>
          <a:p>
            <a:r>
              <a:rPr lang="en-NZ" sz="3200" dirty="0"/>
              <a:t>    direct writing</a:t>
            </a:r>
          </a:p>
          <a:p>
            <a:endParaRPr lang="en-NZ" sz="1600" dirty="0"/>
          </a:p>
          <a:p>
            <a:r>
              <a:rPr lang="en-NZ" sz="3200" dirty="0"/>
              <a:t>Palm Pilot, Blackberry PDA</a:t>
            </a:r>
          </a:p>
          <a:p>
            <a:endParaRPr lang="en-NZ" sz="800" dirty="0"/>
          </a:p>
          <a:p>
            <a:r>
              <a:rPr lang="en-NZ" sz="3200" dirty="0"/>
              <a:t>iPod – storing 1,000 songs, 				notes &amp; appointments</a:t>
            </a:r>
          </a:p>
          <a:p>
            <a:endParaRPr lang="en-NZ" dirty="0"/>
          </a:p>
        </p:txBody>
      </p:sp>
      <p:pic>
        <p:nvPicPr>
          <p:cNvPr id="4" name="Picture 3" descr="124,700+ Ipod Stock Photos, Pictures &amp; Royalty-Free Images ...">
            <a:extLst>
              <a:ext uri="{FF2B5EF4-FFF2-40B4-BE49-F238E27FC236}">
                <a16:creationId xmlns:a16="http://schemas.microsoft.com/office/drawing/2014/main" id="{A856A752-5277-904E-301A-94A33E19B8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0" y="3523488"/>
            <a:ext cx="3215640" cy="321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022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686A8-00B8-7C82-4D3F-4710BA367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7C0DB4-439F-F4DE-C3B9-3A5ED254AD8C}"/>
              </a:ext>
            </a:extLst>
          </p:cNvPr>
          <p:cNvSpPr txBox="1"/>
          <p:nvPr/>
        </p:nvSpPr>
        <p:spPr>
          <a:xfrm>
            <a:off x="1356360" y="381000"/>
            <a:ext cx="59283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b="1" dirty="0"/>
              <a:t>Handheld digital devices</a:t>
            </a:r>
            <a:endParaRPr lang="en-NZ" sz="800" b="1" dirty="0"/>
          </a:p>
          <a:p>
            <a:endParaRPr lang="en-NZ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448168-0C76-C99B-59A3-10931075DF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8400" y="1242774"/>
            <a:ext cx="3860800" cy="52342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7DF0E4-F55B-D824-763F-6B6BC9A779C8}"/>
              </a:ext>
            </a:extLst>
          </p:cNvPr>
          <p:cNvSpPr txBox="1"/>
          <p:nvPr/>
        </p:nvSpPr>
        <p:spPr>
          <a:xfrm>
            <a:off x="5435600" y="1041400"/>
            <a:ext cx="6334761" cy="559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SzPct val="125000"/>
            </a:pPr>
            <a:r>
              <a:rPr lang="en-US" sz="3200" b="1" dirty="0"/>
              <a:t>Mobile phones         </a:t>
            </a:r>
          </a:p>
          <a:p>
            <a:pPr marL="571500" indent="-228600" defTabSz="914400"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3200" dirty="0"/>
              <a:t> Smart phones with touch-screen </a:t>
            </a:r>
          </a:p>
          <a:p>
            <a:pPr marL="342900" defTabSz="914400">
              <a:spcAft>
                <a:spcPts val="600"/>
              </a:spcAft>
              <a:buSzPct val="125000"/>
            </a:pPr>
            <a:r>
              <a:rPr lang="en-US" sz="3200" dirty="0"/>
              <a:t>      interface</a:t>
            </a:r>
          </a:p>
          <a:p>
            <a:pPr marL="571500" indent="-228600" defTabSz="914400"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3200" dirty="0"/>
              <a:t> Keyboard &amp; voice data input </a:t>
            </a:r>
          </a:p>
          <a:p>
            <a:pPr marL="571500" indent="-228600" defTabSz="914400"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3200" dirty="0"/>
              <a:t> Access to many applications </a:t>
            </a:r>
          </a:p>
          <a:p>
            <a:pPr marL="342900" defTabSz="914400">
              <a:spcAft>
                <a:spcPts val="600"/>
              </a:spcAft>
              <a:buSzPct val="125000"/>
            </a:pPr>
            <a:r>
              <a:rPr lang="en-US" sz="3200" dirty="0"/>
              <a:t>      (Apps) assisting daily activity</a:t>
            </a:r>
          </a:p>
          <a:p>
            <a:pPr marL="571500" indent="-228600" defTabSz="914400"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3200" dirty="0"/>
              <a:t> Ready interchange of documents </a:t>
            </a:r>
          </a:p>
          <a:p>
            <a:pPr marL="342900" defTabSz="914400">
              <a:spcAft>
                <a:spcPts val="600"/>
              </a:spcAft>
              <a:buSzPct val="125000"/>
            </a:pPr>
            <a:r>
              <a:rPr lang="en-US" sz="3200" dirty="0"/>
              <a:t>      &amp; other media between phone   </a:t>
            </a:r>
          </a:p>
          <a:p>
            <a:pPr marL="342900" defTabSz="914400">
              <a:spcAft>
                <a:spcPts val="600"/>
              </a:spcAft>
              <a:buSzPct val="125000"/>
            </a:pPr>
            <a:r>
              <a:rPr lang="en-US" sz="3200" dirty="0"/>
              <a:t>      &amp; other devices via Internet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453483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8AA639-3DB1-ADB0-E21E-BA4CE07446AA}"/>
              </a:ext>
            </a:extLst>
          </p:cNvPr>
          <p:cNvSpPr txBox="1"/>
          <p:nvPr/>
        </p:nvSpPr>
        <p:spPr>
          <a:xfrm>
            <a:off x="6043387" y="274290"/>
            <a:ext cx="6148613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Your Mobile Phone</a:t>
            </a:r>
            <a:endParaRPr lang="en-NZ" sz="800" dirty="0"/>
          </a:p>
          <a:p>
            <a:r>
              <a:rPr lang="en-NZ" sz="3200" dirty="0"/>
              <a:t>&gt;25 million times more powerful 	 	  </a:t>
            </a:r>
          </a:p>
          <a:p>
            <a:r>
              <a:rPr lang="en-NZ" sz="3200" dirty="0"/>
              <a:t>     than the Apollo 11 Guidance </a:t>
            </a:r>
          </a:p>
          <a:p>
            <a:r>
              <a:rPr lang="en-NZ" sz="3200" dirty="0"/>
              <a:t>   	 Computer</a:t>
            </a:r>
          </a:p>
          <a:p>
            <a:endParaRPr lang="en-NZ" sz="800" dirty="0"/>
          </a:p>
          <a:p>
            <a:r>
              <a:rPr lang="en-NZ" sz="3200" dirty="0"/>
              <a:t>2,000-5,000 times faster than the </a:t>
            </a:r>
          </a:p>
          <a:p>
            <a:r>
              <a:rPr lang="en-NZ" sz="3200" dirty="0"/>
              <a:t>    1985 Cray-2, historically the </a:t>
            </a:r>
          </a:p>
          <a:p>
            <a:r>
              <a:rPr lang="en-NZ" sz="3200" dirty="0"/>
              <a:t>    fastest supercomputer, reliant on </a:t>
            </a:r>
          </a:p>
          <a:p>
            <a:r>
              <a:rPr lang="en-NZ" sz="3200" dirty="0"/>
              <a:t>    passive cooling.  </a:t>
            </a:r>
          </a:p>
          <a:p>
            <a:endParaRPr lang="en-NZ" sz="800" dirty="0"/>
          </a:p>
          <a:p>
            <a:r>
              <a:rPr lang="en-NZ" sz="3200" dirty="0"/>
              <a:t>Has enormous levels of processing	   </a:t>
            </a:r>
          </a:p>
          <a:p>
            <a:r>
              <a:rPr lang="en-NZ" sz="3200" dirty="0"/>
              <a:t>    power while consuming &lt;5 watts  </a:t>
            </a:r>
          </a:p>
          <a:p>
            <a:r>
              <a:rPr lang="en-NZ" sz="3200" dirty="0"/>
              <a:t>    power &amp; resting comfortably in </a:t>
            </a:r>
          </a:p>
          <a:p>
            <a:r>
              <a:rPr lang="en-NZ" sz="3200" dirty="0"/>
              <a:t>    your hand. </a:t>
            </a:r>
          </a:p>
        </p:txBody>
      </p:sp>
      <p:pic>
        <p:nvPicPr>
          <p:cNvPr id="3" name="Picture 2" descr="Apple iPhones Continue To Be The Most Popular Smartphone In ...">
            <a:extLst>
              <a:ext uri="{FF2B5EF4-FFF2-40B4-BE49-F238E27FC236}">
                <a16:creationId xmlns:a16="http://schemas.microsoft.com/office/drawing/2014/main" id="{394F39A3-7AA1-63EB-8FD2-CE322EBB1C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70" y="1063625"/>
            <a:ext cx="4730750" cy="473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554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59FACE42-44B0-4185-8ED4-9043A78C8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838DBA2-246D-4087-AE0A-6EA2B4B65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4406F95-9579-494D-BE1E-A012A7F4C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4C8D671A-5C73-44CA-B6D0-7F3BC195BA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F0DB3AC8-B5AD-4004-B0B9-74B58BECA0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F3B2C8F3-E236-45B2-B2E1-8460F8FD6D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761EE3AC-0BC2-4A29-AD58-5CB0EEFF96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38DC43BE-83DD-43F3-A21F-9B58B1074F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112583CE-53E8-48F6-9F71-25A32BFD61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229A7966-2C4F-4334-8FB7-08521F984D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656FCF6A-DF5B-42AA-83C4-22CD7B9947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E908B3EE-F31D-4E8D-BF3C-71F5B35F02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DA9F96D7-B42C-4F80-8F26-72388FE0C2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5C9D5861-5A45-408A-A25E-61ED661AD7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DEEF5DD7-13B2-4CBB-A1AE-193A618B0F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3D896DDA-5AD2-4360-9E65-A792131051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C088F3B1-D893-4078-8EAE-6A3776F675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23CCB367-42E1-4DEF-BABD-7457EB9F28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BAFD46CE-CD21-4C8E-8ACE-B1A0B74A90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23980A26-1FFF-4434-A77C-C5A1C96A54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AE64C1E5-E917-4222-8080-3EF831FB46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D4D42DE6-99E5-4D28-834E-6601A7DD93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194304B3-4C44-49E0-A677-19E2DA8CC9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C726387F-F77D-4FB6-A177-1DC6115E84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2F09766D-0653-4646-BA37-8FC23294BA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F50D9867-C9E0-462B-894F-B2F97E26AC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44179987-9B3B-4BC1-9BDA-EC9F30A379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EF0E5480-8C2D-4FFE-9357-938DF0642B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FDAC2F76-95E6-4EE4-8A26-47CDAE5C62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249EB4AA-5D5B-4A3A-9F2D-6E4EDF2046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75D3DC5-0B19-4EA9-A350-6218AC28C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86B5A458-9418-4EDA-9B6F-E4754ABA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6307D20D-BE6F-4BFD-8A35-230A01AD72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37A04039-8217-4B7F-8F43-4039DF087D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CA6CE641-5DEB-4A06-B9C3-B726A334C2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D08C7C1C-DF39-4479-94BD-47E71DE422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27C5EAA7-E449-48C0-9B14-E677E6ECF8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AA6A8A39-39D4-41FE-9974-CB46106A73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433C6D82-AE91-4A0C-97C6-34399C9084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D4C06E36-D233-423A-BC95-5B4D5BE35C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E1B0EEC1-CF7A-4761-B477-941DB41A83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AE4726C-1831-4FE3-9A11-227F0DC2F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2" name="Rectangle 51">
              <a:extLst>
                <a:ext uri="{FF2B5EF4-FFF2-40B4-BE49-F238E27FC236}">
                  <a16:creationId xmlns:a16="http://schemas.microsoft.com/office/drawing/2014/main" id="{B651D7F7-8C54-448E-A268-1CBFAD87D4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2">
              <a:extLst>
                <a:ext uri="{FF2B5EF4-FFF2-40B4-BE49-F238E27FC236}">
                  <a16:creationId xmlns:a16="http://schemas.microsoft.com/office/drawing/2014/main" id="{E3B56E94-40E1-489A-98B2-A3238D66A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916825F-759B-4F1A-BA80-AF7137691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F64541-DE3B-4DBB-84E1-907956469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9175DCC0-514A-4CA1-AD9A-1BB0FFF1B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10371924-94D9-48AF-9D5B-6471775BE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C964FF9-A41A-438C-A22B-62690C98F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61716CD6-1875-4567-B3E2-364CD0960D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31A293D3-7189-453D-AB91-1291AAFF3D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87CB4EFE-58B3-4326-9CFB-A2AFADDFA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249CF4D3-B5A3-4287-BC9D-E9BB8FA6E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4D2515F2-4D11-41AF-A6B1-7D084BEA9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331BCBF4-0DC2-426E-84B3-AE38E403C9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EC8AF156-0BE9-437D-A83B-87364146D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AC8CB256-3F62-4406-88F5-CE2421FF2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F3E812EB-415E-4B60-B0FB-65386882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EB4C95D7-8E6D-45EC-8CA1-9123D718E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83F62FD2-2F62-4495-997C-8BD7F95AB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B7DFE0F9-22A3-4846-8D4E-0D193BD32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2" name="Freeform 21">
              <a:extLst>
                <a:ext uri="{FF2B5EF4-FFF2-40B4-BE49-F238E27FC236}">
                  <a16:creationId xmlns:a16="http://schemas.microsoft.com/office/drawing/2014/main" id="{244DAF25-7415-491A-9FF6-E04BC2DC2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7ACA3646-863C-4D00-A58A-62C7FE71CE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0EA18B38-BD42-45ED-8458-FB205DBC7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45302917-5DBE-4CF2-B52F-478F93FDDE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8E61E6FD-D40E-479C-ABE9-2B69AE20D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2F4DEB4F-F824-48D7-AF9B-B5D905DCD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F76CFA02-6090-4464-B573-BCA350C90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51BE8BEC-76C7-41FE-AB76-35194C2442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710F61D4-3B34-45A9-B9B7-CE0373AB4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451F080F-4CFB-4626-87CA-BB4CACA1C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667BBD71-2295-4A66-B76C-F82175C2B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3" name="Freeform 32">
              <a:extLst>
                <a:ext uri="{FF2B5EF4-FFF2-40B4-BE49-F238E27FC236}">
                  <a16:creationId xmlns:a16="http://schemas.microsoft.com/office/drawing/2014/main" id="{B6644DE8-5BD1-4D5F-B245-0D3A21BCE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A4DE8FD0-E681-4D9C-85C2-BEA4C2B3A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5" name="Freeform 34">
              <a:extLst>
                <a:ext uri="{FF2B5EF4-FFF2-40B4-BE49-F238E27FC236}">
                  <a16:creationId xmlns:a16="http://schemas.microsoft.com/office/drawing/2014/main" id="{D46033BD-1026-4388-B926-9D11E1D7C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6" name="Freeform 35">
              <a:extLst>
                <a:ext uri="{FF2B5EF4-FFF2-40B4-BE49-F238E27FC236}">
                  <a16:creationId xmlns:a16="http://schemas.microsoft.com/office/drawing/2014/main" id="{1FA74D4C-2E28-42C5-A7FA-3C7D6BD8B7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7" name="Freeform 36">
              <a:extLst>
                <a:ext uri="{FF2B5EF4-FFF2-40B4-BE49-F238E27FC236}">
                  <a16:creationId xmlns:a16="http://schemas.microsoft.com/office/drawing/2014/main" id="{FADF7B3F-903C-456C-983E-C9868DDAB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8" name="Freeform 37">
              <a:extLst>
                <a:ext uri="{FF2B5EF4-FFF2-40B4-BE49-F238E27FC236}">
                  <a16:creationId xmlns:a16="http://schemas.microsoft.com/office/drawing/2014/main" id="{033F8698-1549-44AD-8DAD-0055D7B80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9" name="Freeform 38">
              <a:extLst>
                <a:ext uri="{FF2B5EF4-FFF2-40B4-BE49-F238E27FC236}">
                  <a16:creationId xmlns:a16="http://schemas.microsoft.com/office/drawing/2014/main" id="{F1BDD4B6-46FD-4048-ADF1-32EADD9E5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0" name="Freeform 39">
              <a:extLst>
                <a:ext uri="{FF2B5EF4-FFF2-40B4-BE49-F238E27FC236}">
                  <a16:creationId xmlns:a16="http://schemas.microsoft.com/office/drawing/2014/main" id="{E7F387A7-B3BF-4B1A-BFCA-2D21AD3DF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1" name="Freeform 40">
              <a:extLst>
                <a:ext uri="{FF2B5EF4-FFF2-40B4-BE49-F238E27FC236}">
                  <a16:creationId xmlns:a16="http://schemas.microsoft.com/office/drawing/2014/main" id="{7A1B6BC8-EA82-459D-A0E0-4EBE394E71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2" name="Freeform 41">
              <a:extLst>
                <a:ext uri="{FF2B5EF4-FFF2-40B4-BE49-F238E27FC236}">
                  <a16:creationId xmlns:a16="http://schemas.microsoft.com/office/drawing/2014/main" id="{8B94E190-DDC2-4545-906F-A1699BD73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3" name="Freeform 42">
              <a:extLst>
                <a:ext uri="{FF2B5EF4-FFF2-40B4-BE49-F238E27FC236}">
                  <a16:creationId xmlns:a16="http://schemas.microsoft.com/office/drawing/2014/main" id="{D9807239-A5BA-4BB3-9194-BCE3B2F21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4" name="Freeform 43">
              <a:extLst>
                <a:ext uri="{FF2B5EF4-FFF2-40B4-BE49-F238E27FC236}">
                  <a16:creationId xmlns:a16="http://schemas.microsoft.com/office/drawing/2014/main" id="{04D300FD-DC53-4375-8981-09EA63BCF1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5" name="Freeform 44">
              <a:extLst>
                <a:ext uri="{FF2B5EF4-FFF2-40B4-BE49-F238E27FC236}">
                  <a16:creationId xmlns:a16="http://schemas.microsoft.com/office/drawing/2014/main" id="{1DF83FFD-4C16-41FD-928F-6E88AFC45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5B4BC2F-B667-462B-99D8-0C433124A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7" name="Freeform 46">
              <a:extLst>
                <a:ext uri="{FF2B5EF4-FFF2-40B4-BE49-F238E27FC236}">
                  <a16:creationId xmlns:a16="http://schemas.microsoft.com/office/drawing/2014/main" id="{0CBD9EFB-AC61-4674-B75A-56449003CC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8" name="Freeform 47">
              <a:extLst>
                <a:ext uri="{FF2B5EF4-FFF2-40B4-BE49-F238E27FC236}">
                  <a16:creationId xmlns:a16="http://schemas.microsoft.com/office/drawing/2014/main" id="{1AD4BBB0-F6A7-451F-BE09-DF619F38E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9" name="Freeform 48">
              <a:extLst>
                <a:ext uri="{FF2B5EF4-FFF2-40B4-BE49-F238E27FC236}">
                  <a16:creationId xmlns:a16="http://schemas.microsoft.com/office/drawing/2014/main" id="{A258B285-AE5E-473A-AA72-3C95E1D83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0" name="Freeform 49">
              <a:extLst>
                <a:ext uri="{FF2B5EF4-FFF2-40B4-BE49-F238E27FC236}">
                  <a16:creationId xmlns:a16="http://schemas.microsoft.com/office/drawing/2014/main" id="{7BEEDDE5-CB8A-4DF9-858F-4D9462D95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1" name="Freeform 50">
              <a:extLst>
                <a:ext uri="{FF2B5EF4-FFF2-40B4-BE49-F238E27FC236}">
                  <a16:creationId xmlns:a16="http://schemas.microsoft.com/office/drawing/2014/main" id="{DA1C731B-9B66-4D65-BF47-04B118107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2" name="Freeform 51">
              <a:extLst>
                <a:ext uri="{FF2B5EF4-FFF2-40B4-BE49-F238E27FC236}">
                  <a16:creationId xmlns:a16="http://schemas.microsoft.com/office/drawing/2014/main" id="{58DBFEC6-C6DC-4B7A-934F-5A79EC328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3" name="Freeform 52">
              <a:extLst>
                <a:ext uri="{FF2B5EF4-FFF2-40B4-BE49-F238E27FC236}">
                  <a16:creationId xmlns:a16="http://schemas.microsoft.com/office/drawing/2014/main" id="{9948D8CB-2DBE-4E48-98EA-DF9E2666A2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4" name="Freeform 53">
              <a:extLst>
                <a:ext uri="{FF2B5EF4-FFF2-40B4-BE49-F238E27FC236}">
                  <a16:creationId xmlns:a16="http://schemas.microsoft.com/office/drawing/2014/main" id="{56AB69F6-9F0B-4AB6-BCA8-AA2FD69E99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0E7FB426-288D-4B0B-B73B-10CCC0EF4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6" name="Freeform 55">
              <a:extLst>
                <a:ext uri="{FF2B5EF4-FFF2-40B4-BE49-F238E27FC236}">
                  <a16:creationId xmlns:a16="http://schemas.microsoft.com/office/drawing/2014/main" id="{A5C59C6B-46C9-48C9-9F57-2EE738B53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7" name="Freeform 56">
              <a:extLst>
                <a:ext uri="{FF2B5EF4-FFF2-40B4-BE49-F238E27FC236}">
                  <a16:creationId xmlns:a16="http://schemas.microsoft.com/office/drawing/2014/main" id="{7CE85F33-17DC-4273-B06F-D17109444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8" name="Freeform 57">
              <a:extLst>
                <a:ext uri="{FF2B5EF4-FFF2-40B4-BE49-F238E27FC236}">
                  <a16:creationId xmlns:a16="http://schemas.microsoft.com/office/drawing/2014/main" id="{5CD001CF-F2C4-4810-A8D9-679F9F89E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9" name="Freeform 58">
              <a:extLst>
                <a:ext uri="{FF2B5EF4-FFF2-40B4-BE49-F238E27FC236}">
                  <a16:creationId xmlns:a16="http://schemas.microsoft.com/office/drawing/2014/main" id="{69F4BCDD-D153-40D2-8DD1-2509EE0CE4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028CA-4CB1-2120-7F16-1F0930AED531}"/>
              </a:ext>
            </a:extLst>
          </p:cNvPr>
          <p:cNvSpPr txBox="1"/>
          <p:nvPr/>
        </p:nvSpPr>
        <p:spPr>
          <a:xfrm>
            <a:off x="2366962" y="247807"/>
            <a:ext cx="5633285" cy="3181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ts val="4000"/>
              </a:lnSpc>
              <a:buSzPct val="125000"/>
            </a:pPr>
            <a:r>
              <a:rPr lang="en-US" sz="3600" b="1" dirty="0"/>
              <a:t>Artificial Intelligence (AI)</a:t>
            </a:r>
          </a:p>
          <a:p>
            <a:pPr defTabSz="914400">
              <a:lnSpc>
                <a:spcPts val="4000"/>
              </a:lnSpc>
              <a:buSzPct val="125000"/>
            </a:pPr>
            <a:r>
              <a:rPr lang="en-US" sz="3200" dirty="0"/>
              <a:t>Describes the ability of a    </a:t>
            </a:r>
          </a:p>
          <a:p>
            <a:pPr marL="228600" defTabSz="540000">
              <a:lnSpc>
                <a:spcPts val="4000"/>
              </a:lnSpc>
              <a:buSzPct val="125000"/>
            </a:pPr>
            <a:r>
              <a:rPr lang="en-US" sz="3200" dirty="0"/>
              <a:t> computer or computer-	   	  	   </a:t>
            </a:r>
          </a:p>
          <a:p>
            <a:pPr marL="228600" defTabSz="540000">
              <a:lnSpc>
                <a:spcPts val="4000"/>
              </a:lnSpc>
              <a:buSzPct val="125000"/>
            </a:pPr>
            <a:r>
              <a:rPr lang="en-US" sz="3200" dirty="0"/>
              <a:t> controlled robot to perform 	  </a:t>
            </a:r>
          </a:p>
          <a:p>
            <a:pPr marL="228600" defTabSz="540000">
              <a:lnSpc>
                <a:spcPts val="4000"/>
              </a:lnSpc>
              <a:buSzPct val="125000"/>
            </a:pPr>
            <a:r>
              <a:rPr lang="en-US" sz="3200" dirty="0"/>
              <a:t> tasks commonly associated 	     </a:t>
            </a:r>
          </a:p>
          <a:p>
            <a:pPr marL="228600" defTabSz="540000">
              <a:lnSpc>
                <a:spcPts val="4000"/>
              </a:lnSpc>
              <a:buSzPct val="125000"/>
            </a:pPr>
            <a:r>
              <a:rPr lang="en-US" sz="3200" dirty="0"/>
              <a:t> with intelligent beings.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26B0D0-C89D-62A0-CC46-36629427DE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9311" y="562769"/>
            <a:ext cx="3736180" cy="34575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5897D2-9C85-1B7B-23FC-8CCD2A0AAA01}"/>
              </a:ext>
            </a:extLst>
          </p:cNvPr>
          <p:cNvSpPr txBox="1"/>
          <p:nvPr/>
        </p:nvSpPr>
        <p:spPr>
          <a:xfrm>
            <a:off x="2105025" y="3533717"/>
            <a:ext cx="9521866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defTabSz="540000">
              <a:lnSpc>
                <a:spcPts val="3500"/>
              </a:lnSpc>
              <a:spcAft>
                <a:spcPts val="600"/>
              </a:spcAft>
              <a:buSzPct val="125000"/>
            </a:pPr>
            <a:r>
              <a:rPr lang="en-US" sz="3200" dirty="0"/>
              <a:t>AI frequently applied to </a:t>
            </a:r>
          </a:p>
          <a:p>
            <a:pPr marL="228600" defTabSz="540000">
              <a:lnSpc>
                <a:spcPts val="3500"/>
              </a:lnSpc>
              <a:spcAft>
                <a:spcPts val="600"/>
              </a:spcAft>
              <a:buSzPct val="125000"/>
            </a:pPr>
            <a:r>
              <a:rPr lang="en-US" sz="3200" dirty="0"/>
              <a:t>   computing </a:t>
            </a:r>
            <a:r>
              <a:rPr lang="en-US" sz="3200" dirty="0" err="1"/>
              <a:t>programmes</a:t>
            </a:r>
            <a:r>
              <a:rPr lang="en-US" sz="3200" dirty="0"/>
              <a:t> with some of the intellectual    </a:t>
            </a:r>
          </a:p>
          <a:p>
            <a:pPr marL="228600" defTabSz="540000">
              <a:lnSpc>
                <a:spcPts val="3500"/>
              </a:lnSpc>
              <a:spcAft>
                <a:spcPts val="600"/>
              </a:spcAft>
              <a:buSzPct val="125000"/>
            </a:pPr>
            <a:r>
              <a:rPr lang="en-US" sz="3200" dirty="0"/>
              <a:t>   processes characteristic of humans  - the ability to  </a:t>
            </a:r>
          </a:p>
          <a:p>
            <a:pPr marL="228600" defTabSz="540000">
              <a:lnSpc>
                <a:spcPts val="3500"/>
              </a:lnSpc>
              <a:spcAft>
                <a:spcPts val="600"/>
              </a:spcAft>
              <a:buSzPct val="125000"/>
            </a:pPr>
            <a:r>
              <a:rPr lang="en-US" sz="3200" dirty="0"/>
              <a:t>   reason, discover meaning, generalize, or learn from </a:t>
            </a:r>
          </a:p>
          <a:p>
            <a:pPr marL="228600" defTabSz="540000">
              <a:lnSpc>
                <a:spcPts val="3500"/>
              </a:lnSpc>
              <a:spcAft>
                <a:spcPts val="600"/>
              </a:spcAft>
              <a:buSzPct val="125000"/>
            </a:pPr>
            <a:r>
              <a:rPr lang="en-US" sz="3200" dirty="0"/>
              <a:t>   past experience. 	</a:t>
            </a:r>
          </a:p>
          <a:p>
            <a:pPr marL="228600" defTabSz="540000">
              <a:lnSpc>
                <a:spcPts val="3500"/>
              </a:lnSpc>
              <a:spcAft>
                <a:spcPts val="600"/>
              </a:spcAft>
              <a:buSzPct val="125000"/>
            </a:pPr>
            <a:r>
              <a:rPr lang="en-US" sz="3200" dirty="0"/>
              <a:t>AI - machine instruction / learning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802526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DD0C4-E97F-B7D2-0980-40A5FFA41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DB4EEB2E-B789-6DDA-F9BC-03E2523ED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p14="http://schemas.microsoft.com/office/powerpoint/2010/main" xmlns:a14="http://schemas.microsoft.com/office/drawing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6F0D1DD-988A-5F30-7DBE-70FFF6CDA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CC08519-B91D-DDE3-CF88-5845B89D1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EAAED229-A1F6-D628-98A7-1D3D5499D5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E2F5BB4C-85D3-ED71-7164-869F58BA12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A20FE62D-5E5A-8999-7B57-494CD32202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F9C3A531-D39B-60D0-7241-5C2189955C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29A38A0E-C5F4-DFF5-DBB3-B751FC3053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168C89D5-E5C0-BEE9-11BB-835DE3CEA2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D09675DC-6D62-45D5-2BF4-72EB0EB51C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FB89FEEE-349E-E83F-47E1-3A1CFE9FE0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9CC5909D-E02D-F374-2DA7-92A77EB2D5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3DFDF568-57FF-F57F-91D6-9EC6A14B69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EF7A872F-388B-82BF-7913-79C6730C4A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5FF04C27-1CF5-3D10-C72A-6B064AB361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C78ECBA5-1BD0-3219-933D-EF12B8FA4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3E2CDFE5-4F56-9B58-EDB9-2C53CC8E2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25B02C83-DBF3-66D5-D44C-EC70B3EFDF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4D24A9E8-208C-C4A4-13FA-237C82FD71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01574C30-DB52-1792-6D4A-1325C44979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13D9AD3F-C381-8F0D-5C52-BED0B7338A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E78E9705-D192-0DE8-84D5-30666C6ECE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B3A3DC4B-0136-17B4-1896-C7E8244047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96C2C915-AD00-A942-3FBE-E59B63A304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D0B184C8-3A89-37F5-737E-782D022951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43B35E3C-02DF-0695-5BBD-BAD3D6C91A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F4AC38BB-7401-1C07-724D-E090D893DE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DD488AD4-B252-D79C-45C1-A0F4E8DBAF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ECF008A0-0A2D-126D-CAB7-03C2CD9D9D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D9574C35-1285-6C47-D7D8-954CEF0BCC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BCA8F90-E4AD-9B25-1EDA-B5B1B0A141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365948B3-68BE-E895-BAA7-688686778A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826209BC-4571-33D8-7313-51FA07794F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DE6695E3-7932-5032-CA1E-A215BBC11B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C66153B8-692D-9429-92DE-8EB84CA0D9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6E25631D-742B-2A85-61F4-420EB77F82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9153B8A9-365D-2D82-B9AA-6209EC9F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36FC30F7-2BD3-B638-12B7-6BFFB0BE4C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E12857F3-3170-C705-1F44-DD6B359836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922FF7D4-7F25-ABA1-B551-8F9620A9F0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931A452D-0B3C-21CA-41A2-BFB8DBBF3D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7ECD08C-D9C0-70A0-EEC4-8D09A3F9A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2" name="Rectangle 51">
              <a:extLst>
                <a:ext uri="{FF2B5EF4-FFF2-40B4-BE49-F238E27FC236}">
                  <a16:creationId xmlns:a16="http://schemas.microsoft.com/office/drawing/2014/main" id="{5AE5726F-0D6C-41E4-8BBA-A3007D70C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2">
              <a:extLst>
                <a:ext uri="{FF2B5EF4-FFF2-40B4-BE49-F238E27FC236}">
                  <a16:creationId xmlns:a16="http://schemas.microsoft.com/office/drawing/2014/main" id="{7EA33DDD-01BC-24B1-196E-DDCF56A32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BF956A8-6FC7-2C01-FADF-FF6A85F6C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5AFE577-9937-845C-B107-C57EE4601F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43E4AFA1-5C9E-95A1-F194-18E4EC1AC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215395A2-C742-706C-C4BC-DB74E0204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866B321-CDE6-B801-FB75-B0243E3E1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3531D7DF-86E6-0BBB-0AFE-93C953886F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D9DD411A-EC11-F1B4-A4CE-71E8670F3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612C1D50-D1E5-FABD-AE3D-07D360C65E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A8C07906-08B3-2C00-EB10-03818921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A3EBAB04-BDBB-C988-CD6E-9373655A15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EB424FA6-5647-94C8-74C1-821D1C763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D9A90198-B2D2-DC60-77C2-4DFDBD9866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AE3243C1-B467-D2CF-1E3F-571C93CEA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F686C94A-CDB9-41B1-A092-E1F4AF86E9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AFCB47F7-58D0-8F9F-0619-6F01F4A5F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D5E8EBBE-42C1-4E24-C097-7D44FB8385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193CEFB0-C68E-66C3-9176-8C1DCDB1F4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2" name="Freeform 21">
              <a:extLst>
                <a:ext uri="{FF2B5EF4-FFF2-40B4-BE49-F238E27FC236}">
                  <a16:creationId xmlns:a16="http://schemas.microsoft.com/office/drawing/2014/main" id="{B651D9ED-4B30-42E0-917D-6F0C60045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45438CEC-04A0-AB0C-4566-238E55A95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027D8709-C585-FC59-837F-46145283D0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BFA3D084-8A69-D440-7508-19207B93D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444A3C74-9D63-9CEA-FB5D-A3C63B9CA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77DC4FD1-7044-4B3C-D85D-42F109F247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49122B91-25A9-EB51-5A30-EBC50C70C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F1A3A901-B566-811D-2DF1-4DD4425C4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D79A8911-5634-BCC5-3B5F-29965E5004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D0A1C6E9-1DD3-691D-A56A-51292E4B0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60225541-3E00-90CB-B204-A6F2BC5C6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3" name="Freeform 32">
              <a:extLst>
                <a:ext uri="{FF2B5EF4-FFF2-40B4-BE49-F238E27FC236}">
                  <a16:creationId xmlns:a16="http://schemas.microsoft.com/office/drawing/2014/main" id="{B88CEECD-4CB5-E382-C021-29AF524B0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6EEDBBC-0C6B-BEBF-A0EC-5B55208A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5" name="Freeform 34">
              <a:extLst>
                <a:ext uri="{FF2B5EF4-FFF2-40B4-BE49-F238E27FC236}">
                  <a16:creationId xmlns:a16="http://schemas.microsoft.com/office/drawing/2014/main" id="{B057E504-658E-9BD1-87A0-8AA132F735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6" name="Freeform 35">
              <a:extLst>
                <a:ext uri="{FF2B5EF4-FFF2-40B4-BE49-F238E27FC236}">
                  <a16:creationId xmlns:a16="http://schemas.microsoft.com/office/drawing/2014/main" id="{F894AF8C-9935-E9F1-A242-2A3C378DB6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7" name="Freeform 36">
              <a:extLst>
                <a:ext uri="{FF2B5EF4-FFF2-40B4-BE49-F238E27FC236}">
                  <a16:creationId xmlns:a16="http://schemas.microsoft.com/office/drawing/2014/main" id="{5807CE20-7141-91FA-158D-D8DC2DD387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8" name="Freeform 37">
              <a:extLst>
                <a:ext uri="{FF2B5EF4-FFF2-40B4-BE49-F238E27FC236}">
                  <a16:creationId xmlns:a16="http://schemas.microsoft.com/office/drawing/2014/main" id="{FAEE4BDE-7775-5551-3192-78FEB3755E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9" name="Freeform 38">
              <a:extLst>
                <a:ext uri="{FF2B5EF4-FFF2-40B4-BE49-F238E27FC236}">
                  <a16:creationId xmlns:a16="http://schemas.microsoft.com/office/drawing/2014/main" id="{53B3F815-464D-9190-1BBA-FE74D7F610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0" name="Freeform 39">
              <a:extLst>
                <a:ext uri="{FF2B5EF4-FFF2-40B4-BE49-F238E27FC236}">
                  <a16:creationId xmlns:a16="http://schemas.microsoft.com/office/drawing/2014/main" id="{0B7712EB-C5D9-159A-19DC-1CB52D39EF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1" name="Freeform 40">
              <a:extLst>
                <a:ext uri="{FF2B5EF4-FFF2-40B4-BE49-F238E27FC236}">
                  <a16:creationId xmlns:a16="http://schemas.microsoft.com/office/drawing/2014/main" id="{DB60C89E-1335-8FC6-3FCB-DECA4C93F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2" name="Freeform 41">
              <a:extLst>
                <a:ext uri="{FF2B5EF4-FFF2-40B4-BE49-F238E27FC236}">
                  <a16:creationId xmlns:a16="http://schemas.microsoft.com/office/drawing/2014/main" id="{1522B245-025F-0052-C8F2-FC471DE64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3" name="Freeform 42">
              <a:extLst>
                <a:ext uri="{FF2B5EF4-FFF2-40B4-BE49-F238E27FC236}">
                  <a16:creationId xmlns:a16="http://schemas.microsoft.com/office/drawing/2014/main" id="{99E22CDE-129A-7472-6F54-4081D3A0EF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4" name="Freeform 43">
              <a:extLst>
                <a:ext uri="{FF2B5EF4-FFF2-40B4-BE49-F238E27FC236}">
                  <a16:creationId xmlns:a16="http://schemas.microsoft.com/office/drawing/2014/main" id="{476F9EFC-5232-8191-400B-02479BB94B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5" name="Freeform 44">
              <a:extLst>
                <a:ext uri="{FF2B5EF4-FFF2-40B4-BE49-F238E27FC236}">
                  <a16:creationId xmlns:a16="http://schemas.microsoft.com/office/drawing/2014/main" id="{B34FD9B9-712F-E436-DF5A-7B16B30DFE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C6EEFE62-F1B1-4323-2EB0-46070F6DD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7" name="Freeform 46">
              <a:extLst>
                <a:ext uri="{FF2B5EF4-FFF2-40B4-BE49-F238E27FC236}">
                  <a16:creationId xmlns:a16="http://schemas.microsoft.com/office/drawing/2014/main" id="{731BA1DA-7DD8-BEFE-40F1-BBC2AD22C6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8" name="Freeform 47">
              <a:extLst>
                <a:ext uri="{FF2B5EF4-FFF2-40B4-BE49-F238E27FC236}">
                  <a16:creationId xmlns:a16="http://schemas.microsoft.com/office/drawing/2014/main" id="{5C47856C-AF6E-E217-3D87-745EC67A6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9" name="Freeform 48">
              <a:extLst>
                <a:ext uri="{FF2B5EF4-FFF2-40B4-BE49-F238E27FC236}">
                  <a16:creationId xmlns:a16="http://schemas.microsoft.com/office/drawing/2014/main" id="{BB2816D7-3FC4-564D-AC17-F983C9D96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0" name="Freeform 49">
              <a:extLst>
                <a:ext uri="{FF2B5EF4-FFF2-40B4-BE49-F238E27FC236}">
                  <a16:creationId xmlns:a16="http://schemas.microsoft.com/office/drawing/2014/main" id="{BB20BE11-172F-E534-00B3-D3B2ADBC4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1" name="Freeform 50">
              <a:extLst>
                <a:ext uri="{FF2B5EF4-FFF2-40B4-BE49-F238E27FC236}">
                  <a16:creationId xmlns:a16="http://schemas.microsoft.com/office/drawing/2014/main" id="{653C460F-DC8B-B74A-B107-E1204CBA9B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2" name="Freeform 51">
              <a:extLst>
                <a:ext uri="{FF2B5EF4-FFF2-40B4-BE49-F238E27FC236}">
                  <a16:creationId xmlns:a16="http://schemas.microsoft.com/office/drawing/2014/main" id="{1BE26D9A-1404-4713-16F1-7F84D45F37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3" name="Freeform 52">
              <a:extLst>
                <a:ext uri="{FF2B5EF4-FFF2-40B4-BE49-F238E27FC236}">
                  <a16:creationId xmlns:a16="http://schemas.microsoft.com/office/drawing/2014/main" id="{46E2B74B-5F08-860C-D628-C5D40020E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4" name="Freeform 53">
              <a:extLst>
                <a:ext uri="{FF2B5EF4-FFF2-40B4-BE49-F238E27FC236}">
                  <a16:creationId xmlns:a16="http://schemas.microsoft.com/office/drawing/2014/main" id="{EA6BB8F7-E54D-DD51-3D53-C6330C6262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99B05214-8135-A464-F698-48F4E27F7A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6" name="Freeform 55">
              <a:extLst>
                <a:ext uri="{FF2B5EF4-FFF2-40B4-BE49-F238E27FC236}">
                  <a16:creationId xmlns:a16="http://schemas.microsoft.com/office/drawing/2014/main" id="{F686536B-3087-36AD-FF12-7790E572CB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7" name="Freeform 56">
              <a:extLst>
                <a:ext uri="{FF2B5EF4-FFF2-40B4-BE49-F238E27FC236}">
                  <a16:creationId xmlns:a16="http://schemas.microsoft.com/office/drawing/2014/main" id="{7E13581C-0F87-3760-C459-EA8046712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8" name="Freeform 57">
              <a:extLst>
                <a:ext uri="{FF2B5EF4-FFF2-40B4-BE49-F238E27FC236}">
                  <a16:creationId xmlns:a16="http://schemas.microsoft.com/office/drawing/2014/main" id="{2DB08F48-BEF2-CFE1-2577-AC5FB55CD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9" name="Freeform 58">
              <a:extLst>
                <a:ext uri="{FF2B5EF4-FFF2-40B4-BE49-F238E27FC236}">
                  <a16:creationId xmlns:a16="http://schemas.microsoft.com/office/drawing/2014/main" id="{0340A0E3-363E-DA86-54AD-AB0B7595E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C231260-B777-E62B-EE3A-8A95469D4C38}"/>
              </a:ext>
            </a:extLst>
          </p:cNvPr>
          <p:cNvSpPr txBox="1"/>
          <p:nvPr/>
        </p:nvSpPr>
        <p:spPr>
          <a:xfrm>
            <a:off x="2366963" y="247806"/>
            <a:ext cx="5576135" cy="1425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3600" b="1" dirty="0"/>
              <a:t>Artificial Intelligence (AI)</a:t>
            </a:r>
            <a:r>
              <a:rPr lang="en-US" sz="3600" dirty="0"/>
              <a:t> </a:t>
            </a:r>
            <a:endParaRPr lang="en-US" sz="1600" dirty="0"/>
          </a:p>
          <a:p>
            <a:pPr marL="228600" defTabSz="540000">
              <a:spcAft>
                <a:spcPts val="600"/>
              </a:spcAft>
              <a:buSzPct val="125000"/>
            </a:pPr>
            <a:r>
              <a:rPr lang="en-US" sz="3300" dirty="0"/>
              <a:t>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969CC3-DA30-92A2-3C5E-24CDF5BB15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2026051" y="1029863"/>
            <a:ext cx="3700463" cy="3424521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DA3665C9-9797-C0BF-D7CD-ADDD404870DC}"/>
              </a:ext>
            </a:extLst>
          </p:cNvPr>
          <p:cNvSpPr txBox="1"/>
          <p:nvPr/>
        </p:nvSpPr>
        <p:spPr>
          <a:xfrm>
            <a:off x="3288983" y="1936115"/>
            <a:ext cx="2070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>
                <a:solidFill>
                  <a:srgbClr val="FFFF00"/>
                </a:solidFill>
              </a:rPr>
              <a:t>Past</a:t>
            </a:r>
            <a:r>
              <a:rPr lang="en-NZ" dirty="0">
                <a:solidFill>
                  <a:srgbClr val="FFFF00"/>
                </a:solidFill>
              </a:rPr>
              <a:t> </a:t>
            </a:r>
            <a:r>
              <a:rPr lang="en-NZ" sz="3200" dirty="0">
                <a:solidFill>
                  <a:srgbClr val="FFFF00"/>
                </a:solidFill>
              </a:rPr>
              <a:t>Experience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4A66C7A-D0C8-6554-C653-B83607A25812}"/>
              </a:ext>
            </a:extLst>
          </p:cNvPr>
          <p:cNvSpPr txBox="1"/>
          <p:nvPr/>
        </p:nvSpPr>
        <p:spPr>
          <a:xfrm>
            <a:off x="5541050" y="885886"/>
            <a:ext cx="1495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Hearing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7FB90F8-792F-CB38-6372-DCB39851595A}"/>
              </a:ext>
            </a:extLst>
          </p:cNvPr>
          <p:cNvSpPr txBox="1"/>
          <p:nvPr/>
        </p:nvSpPr>
        <p:spPr>
          <a:xfrm>
            <a:off x="6394547" y="161102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Vision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0956EFB-A6BB-B870-42AD-F21DF41AC053}"/>
              </a:ext>
            </a:extLst>
          </p:cNvPr>
          <p:cNvSpPr txBox="1"/>
          <p:nvPr/>
        </p:nvSpPr>
        <p:spPr>
          <a:xfrm>
            <a:off x="6424612" y="2315603"/>
            <a:ext cx="10706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Touch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CFD3BA6-362A-660B-DB88-08EF7782D4DF}"/>
              </a:ext>
            </a:extLst>
          </p:cNvPr>
          <p:cNvSpPr txBox="1"/>
          <p:nvPr/>
        </p:nvSpPr>
        <p:spPr>
          <a:xfrm>
            <a:off x="6424612" y="3044759"/>
            <a:ext cx="10486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Smell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67E582E-507B-0FBB-E618-D8629AB87EDC}"/>
              </a:ext>
            </a:extLst>
          </p:cNvPr>
          <p:cNvSpPr txBox="1"/>
          <p:nvPr/>
        </p:nvSpPr>
        <p:spPr>
          <a:xfrm>
            <a:off x="5955114" y="3773915"/>
            <a:ext cx="1048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/>
              <a:t>Taste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9604DF4-9EAF-8B6D-FFE1-0DC8BC87E366}"/>
              </a:ext>
            </a:extLst>
          </p:cNvPr>
          <p:cNvSpPr txBox="1"/>
          <p:nvPr/>
        </p:nvSpPr>
        <p:spPr>
          <a:xfrm>
            <a:off x="1707123" y="3991988"/>
            <a:ext cx="2555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Proprioception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3983C985-D4E3-2195-A8A8-50691DA760C3}"/>
              </a:ext>
            </a:extLst>
          </p:cNvPr>
          <p:cNvCxnSpPr>
            <a:cxnSpLocks/>
          </p:cNvCxnSpPr>
          <p:nvPr/>
        </p:nvCxnSpPr>
        <p:spPr>
          <a:xfrm flipH="1">
            <a:off x="4981279" y="1204131"/>
            <a:ext cx="516908" cy="17858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D29B038A-CB3A-C965-CA34-8B4637B143C0}"/>
              </a:ext>
            </a:extLst>
          </p:cNvPr>
          <p:cNvCxnSpPr>
            <a:cxnSpLocks/>
          </p:cNvCxnSpPr>
          <p:nvPr/>
        </p:nvCxnSpPr>
        <p:spPr>
          <a:xfrm flipH="1">
            <a:off x="5694039" y="1919906"/>
            <a:ext cx="693065" cy="3748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617A2B33-E064-683B-833D-B6744AFC0566}"/>
              </a:ext>
            </a:extLst>
          </p:cNvPr>
          <p:cNvCxnSpPr>
            <a:cxnSpLocks/>
          </p:cNvCxnSpPr>
          <p:nvPr/>
        </p:nvCxnSpPr>
        <p:spPr>
          <a:xfrm flipH="1">
            <a:off x="5955114" y="2593227"/>
            <a:ext cx="491679" cy="493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42F3F5DA-543B-5E60-4EFF-1DB5743C1757}"/>
              </a:ext>
            </a:extLst>
          </p:cNvPr>
          <p:cNvCxnSpPr>
            <a:cxnSpLocks/>
          </p:cNvCxnSpPr>
          <p:nvPr/>
        </p:nvCxnSpPr>
        <p:spPr>
          <a:xfrm flipH="1">
            <a:off x="5919640" y="3344004"/>
            <a:ext cx="527153" cy="156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F2CC98FC-C7F3-3DCD-34D0-5AD5AEDD29FA}"/>
              </a:ext>
            </a:extLst>
          </p:cNvPr>
          <p:cNvCxnSpPr>
            <a:cxnSpLocks/>
          </p:cNvCxnSpPr>
          <p:nvPr/>
        </p:nvCxnSpPr>
        <p:spPr>
          <a:xfrm flipH="1" flipV="1">
            <a:off x="5438097" y="3852639"/>
            <a:ext cx="478222" cy="2084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5577636F-BF48-96CC-8BDD-4EB41B900EA3}"/>
              </a:ext>
            </a:extLst>
          </p:cNvPr>
          <p:cNvCxnSpPr>
            <a:cxnSpLocks/>
          </p:cNvCxnSpPr>
          <p:nvPr/>
        </p:nvCxnSpPr>
        <p:spPr>
          <a:xfrm flipV="1">
            <a:off x="2774473" y="3701476"/>
            <a:ext cx="514510" cy="44824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08DD29B4-83E2-5E87-D407-D8C410DF74EF}"/>
              </a:ext>
            </a:extLst>
          </p:cNvPr>
          <p:cNvSpPr txBox="1"/>
          <p:nvPr/>
        </p:nvSpPr>
        <p:spPr>
          <a:xfrm>
            <a:off x="8171395" y="1152426"/>
            <a:ext cx="37004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/>
              <a:t>Our brain continually </a:t>
            </a:r>
          </a:p>
          <a:p>
            <a:r>
              <a:rPr lang="en-NZ" sz="3200" dirty="0"/>
              <a:t>   computes based  </a:t>
            </a:r>
          </a:p>
          <a:p>
            <a:r>
              <a:rPr lang="en-NZ" sz="3200" dirty="0"/>
              <a:t>   upon memory of </a:t>
            </a:r>
          </a:p>
          <a:p>
            <a:r>
              <a:rPr lang="en-NZ" sz="3200" dirty="0"/>
              <a:t>   past experience &amp; </a:t>
            </a:r>
          </a:p>
          <a:p>
            <a:r>
              <a:rPr lang="en-NZ" sz="3200" dirty="0"/>
              <a:t>   current input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C87192B5-7151-BB9A-488B-D6C083238504}"/>
              </a:ext>
            </a:extLst>
          </p:cNvPr>
          <p:cNvSpPr txBox="1"/>
          <p:nvPr/>
        </p:nvSpPr>
        <p:spPr>
          <a:xfrm>
            <a:off x="2743200" y="4726026"/>
            <a:ext cx="925560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b="1" dirty="0"/>
              <a:t>Despite continuing advances in computer processing speed &amp; memory capacity, there are no programmes that can match human flexibility over wider domains or in tasks requiring much everyday knowledge. 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10869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5EDF66-044A-7979-F472-0027AF53E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8BD329FA-7BD7-3B36-0E5C-3E2D946B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p14="http://schemas.microsoft.com/office/powerpoint/2010/main" xmlns:a14="http://schemas.microsoft.com/office/drawing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9F79FE-B908-8FF6-C9E8-B90AA4900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9BD4DA9-40F6-E6B4-AAF3-14ADD919F3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5520D4DC-2290-434D-F261-339C387FCA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B98FA70D-B054-4C7C-7D30-83DE3CDD76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EAFEB37F-3AF6-6174-BFA8-058C48BE1E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69173693-FC89-E749-F232-6E638374F3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4C3F67F1-C583-E34C-600B-62ECB3A5F3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82D9BA3A-2BFF-50E9-A913-35F87AFD23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8FB46ADE-BF4A-C06B-3373-84911E52FC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9F42C7FD-0EE7-B823-2EC4-302043560A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8EF745E4-0BE9-CF3A-B92A-608E4BDC83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ABB45E4F-5B91-4FBB-8055-2ED7231322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641A6255-D54C-DB8B-0552-9B62EED976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346C1687-FE78-2A4F-B8D1-485C18A78C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563AC69E-4A11-72CC-2A66-06F670C5C1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31E4E42D-D7CF-64D9-D95B-6EE5A8D471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E19A7056-F325-002F-B078-F8EDAED37B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F0EAB3B5-F6B8-B8D4-4896-88EE385AA9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77D52C79-7F87-676A-65ED-5A0F045ECC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ADCFE433-2DEF-D2A8-54FE-FCC622F3E4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FE347A52-5F5A-581F-1C6E-7E30C1FECF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43D4C09A-CAD8-94DA-E24B-FAA8132A89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D5D14F19-D742-1DBF-158C-2C2FB153A3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8FA3A3FD-E778-B8DC-22BF-786D9DAAA2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2CDCF454-0B87-DC16-1598-2AF143C58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46D18C73-6691-AE06-B4C9-66B48C075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F3845637-FB06-563F-A192-921007D348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6A1294B5-C503-32ED-25C3-BE76B2BE60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B7AAACE6-B0AF-D8D0-44AC-7BCAAEA2B8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58B6530-33F0-A46C-59E5-9363D3445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70ADDCCC-404C-BBDD-EA3B-77BD63CBE6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F208CFC2-6F72-59C7-0BA1-D2052B0BA1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4552256F-0DA7-629D-586A-9B3E851829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6FF176BA-4E09-63B2-1DFC-CCF1CACE3E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5CA547B7-84FB-4F17-D584-F83C1A1B7C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26240EE8-1FEA-A23E-0396-19AE729004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7D4E004B-BD8F-1784-F988-2FECE4AAAD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8787D7D3-75E5-2F46-3574-9905D78936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3D92C1E1-D9C8-9E36-ECF1-91DB5BED26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E024DFDA-1A30-B422-E946-C17C53BFB1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13A3E54-00D4-C3AC-2B8A-D4F95B08F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2" name="Rectangle 51">
              <a:extLst>
                <a:ext uri="{FF2B5EF4-FFF2-40B4-BE49-F238E27FC236}">
                  <a16:creationId xmlns:a16="http://schemas.microsoft.com/office/drawing/2014/main" id="{F6717B23-E291-88B1-B19C-8573BEA11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2">
              <a:extLst>
                <a:ext uri="{FF2B5EF4-FFF2-40B4-BE49-F238E27FC236}">
                  <a16:creationId xmlns:a16="http://schemas.microsoft.com/office/drawing/2014/main" id="{834F80CB-00E4-2932-F383-05D6F7E49D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0E46A1A-BC80-35C9-C2FB-DB3A2972D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40BF67-7420-B1DA-9289-36A7C3E881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DC1DECA5-E8B2-9211-A7F0-26919B18E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96D561D2-C5C0-720A-29DA-C6D396318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8B433D2-ADF2-4130-12B9-A4AC92ED78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A09D1162-E166-EDB6-5C3F-47AF9C234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606BC485-D6E2-5B8E-0A78-11E9F7398E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116367FC-8D98-088A-5A81-A1FA40E710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F1C164EE-5A4C-5BC1-CF92-B136BC54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61A27D09-FE44-E8E6-7408-8396E88DF4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B5032C7D-1DE0-7D96-C322-2CE2A476DF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86D18602-43F2-004D-3406-3BBB88EC3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F5CB8BE9-084C-9E97-3162-5D86DEAF9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E7CD27E3-F6D3-5A25-9123-6FC396F7E7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09AA1FB1-1FF4-5156-0B4E-72AA4BA08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F6BE7DE5-8FF2-6C99-2075-F30759839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1469E659-9FA9-7285-47F0-7B5BDA07F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2" name="Freeform 21">
              <a:extLst>
                <a:ext uri="{FF2B5EF4-FFF2-40B4-BE49-F238E27FC236}">
                  <a16:creationId xmlns:a16="http://schemas.microsoft.com/office/drawing/2014/main" id="{FD4950CD-B4CA-560B-2693-0923C17646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8DD03CF4-9380-F2CF-5229-828FED3EB0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5CD4F4A4-49D9-4611-FA2A-93FBED21F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334BDB60-0021-5BD8-52D5-31A8C7A54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35210C9B-CB9F-F37F-AE12-71D171CAD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49FB0AE2-72A6-1A3A-AE9E-E31CC1814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007CAB10-E80F-BF23-9C6F-E02C6CF70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56EA32DF-7C6D-F92D-FB6C-52BD9B65F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BF2EBC76-E456-2DAB-076C-A86496FC06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3967D344-FD70-C361-60C4-A0C17FA83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645411EF-1A74-C70B-0C36-F32C57C834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3" name="Freeform 32">
              <a:extLst>
                <a:ext uri="{FF2B5EF4-FFF2-40B4-BE49-F238E27FC236}">
                  <a16:creationId xmlns:a16="http://schemas.microsoft.com/office/drawing/2014/main" id="{5B28E621-EA07-ED49-68B1-8A8353E64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A7CD74E-B7C2-2A43-9FE8-3E875E7B56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5" name="Freeform 34">
              <a:extLst>
                <a:ext uri="{FF2B5EF4-FFF2-40B4-BE49-F238E27FC236}">
                  <a16:creationId xmlns:a16="http://schemas.microsoft.com/office/drawing/2014/main" id="{D90324D4-8B51-50E2-8B92-77CA07610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6" name="Freeform 35">
              <a:extLst>
                <a:ext uri="{FF2B5EF4-FFF2-40B4-BE49-F238E27FC236}">
                  <a16:creationId xmlns:a16="http://schemas.microsoft.com/office/drawing/2014/main" id="{677BCB81-F8F4-2599-A8A6-03CD7BD88D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7" name="Freeform 36">
              <a:extLst>
                <a:ext uri="{FF2B5EF4-FFF2-40B4-BE49-F238E27FC236}">
                  <a16:creationId xmlns:a16="http://schemas.microsoft.com/office/drawing/2014/main" id="{E5C31023-59BA-90EF-A5F9-E2E6B49E3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8" name="Freeform 37">
              <a:extLst>
                <a:ext uri="{FF2B5EF4-FFF2-40B4-BE49-F238E27FC236}">
                  <a16:creationId xmlns:a16="http://schemas.microsoft.com/office/drawing/2014/main" id="{A36EAE9B-1878-996D-FAB4-7A97D7553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9" name="Freeform 38">
              <a:extLst>
                <a:ext uri="{FF2B5EF4-FFF2-40B4-BE49-F238E27FC236}">
                  <a16:creationId xmlns:a16="http://schemas.microsoft.com/office/drawing/2014/main" id="{065994B4-8BA8-184A-C00A-2A878B899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0" name="Freeform 39">
              <a:extLst>
                <a:ext uri="{FF2B5EF4-FFF2-40B4-BE49-F238E27FC236}">
                  <a16:creationId xmlns:a16="http://schemas.microsoft.com/office/drawing/2014/main" id="{3CDA16DC-54F1-28D2-4B36-9A63CB3619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1" name="Freeform 40">
              <a:extLst>
                <a:ext uri="{FF2B5EF4-FFF2-40B4-BE49-F238E27FC236}">
                  <a16:creationId xmlns:a16="http://schemas.microsoft.com/office/drawing/2014/main" id="{923B7BEC-8486-D100-3E52-B8FCE48FE6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2" name="Freeform 41">
              <a:extLst>
                <a:ext uri="{FF2B5EF4-FFF2-40B4-BE49-F238E27FC236}">
                  <a16:creationId xmlns:a16="http://schemas.microsoft.com/office/drawing/2014/main" id="{65D7C3C9-633B-F3F7-E69A-78678B5A0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3" name="Freeform 42">
              <a:extLst>
                <a:ext uri="{FF2B5EF4-FFF2-40B4-BE49-F238E27FC236}">
                  <a16:creationId xmlns:a16="http://schemas.microsoft.com/office/drawing/2014/main" id="{CF7BFA46-D63C-713E-F8DF-C985B940B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4" name="Freeform 43">
              <a:extLst>
                <a:ext uri="{FF2B5EF4-FFF2-40B4-BE49-F238E27FC236}">
                  <a16:creationId xmlns:a16="http://schemas.microsoft.com/office/drawing/2014/main" id="{D63EA3CE-D65F-918A-2BE1-FA3646133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5" name="Freeform 44">
              <a:extLst>
                <a:ext uri="{FF2B5EF4-FFF2-40B4-BE49-F238E27FC236}">
                  <a16:creationId xmlns:a16="http://schemas.microsoft.com/office/drawing/2014/main" id="{FC610796-B5B9-388F-B8BA-D9BF340D3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AB9FEA5-F8F3-E3B0-44D2-204A753D9A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7" name="Freeform 46">
              <a:extLst>
                <a:ext uri="{FF2B5EF4-FFF2-40B4-BE49-F238E27FC236}">
                  <a16:creationId xmlns:a16="http://schemas.microsoft.com/office/drawing/2014/main" id="{4ED883EB-8B52-A117-3DB5-BA65FCFE8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8" name="Freeform 47">
              <a:extLst>
                <a:ext uri="{FF2B5EF4-FFF2-40B4-BE49-F238E27FC236}">
                  <a16:creationId xmlns:a16="http://schemas.microsoft.com/office/drawing/2014/main" id="{A50087E0-1077-F35B-BCD1-E3836BE42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9" name="Freeform 48">
              <a:extLst>
                <a:ext uri="{FF2B5EF4-FFF2-40B4-BE49-F238E27FC236}">
                  <a16:creationId xmlns:a16="http://schemas.microsoft.com/office/drawing/2014/main" id="{585972D5-1BF2-CB74-84EC-50C9328B78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0" name="Freeform 49">
              <a:extLst>
                <a:ext uri="{FF2B5EF4-FFF2-40B4-BE49-F238E27FC236}">
                  <a16:creationId xmlns:a16="http://schemas.microsoft.com/office/drawing/2014/main" id="{4A6020C6-6102-AD99-AA66-B3940C55AD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1" name="Freeform 50">
              <a:extLst>
                <a:ext uri="{FF2B5EF4-FFF2-40B4-BE49-F238E27FC236}">
                  <a16:creationId xmlns:a16="http://schemas.microsoft.com/office/drawing/2014/main" id="{8B7A957B-345A-194F-8D4A-C6859A0537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2" name="Freeform 51">
              <a:extLst>
                <a:ext uri="{FF2B5EF4-FFF2-40B4-BE49-F238E27FC236}">
                  <a16:creationId xmlns:a16="http://schemas.microsoft.com/office/drawing/2014/main" id="{62F964D8-EC66-7B06-E82E-5FD47111F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3" name="Freeform 52">
              <a:extLst>
                <a:ext uri="{FF2B5EF4-FFF2-40B4-BE49-F238E27FC236}">
                  <a16:creationId xmlns:a16="http://schemas.microsoft.com/office/drawing/2014/main" id="{BE2CE797-5D98-D814-0C41-3C66461EC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4" name="Freeform 53">
              <a:extLst>
                <a:ext uri="{FF2B5EF4-FFF2-40B4-BE49-F238E27FC236}">
                  <a16:creationId xmlns:a16="http://schemas.microsoft.com/office/drawing/2014/main" id="{74C8F021-B52B-CACF-C593-C72A79733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A417ADA8-A437-4886-ECE0-BAB107ED07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6" name="Freeform 55">
              <a:extLst>
                <a:ext uri="{FF2B5EF4-FFF2-40B4-BE49-F238E27FC236}">
                  <a16:creationId xmlns:a16="http://schemas.microsoft.com/office/drawing/2014/main" id="{BE4514A8-AD5B-D856-EBB8-4E91BB027A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7" name="Freeform 56">
              <a:extLst>
                <a:ext uri="{FF2B5EF4-FFF2-40B4-BE49-F238E27FC236}">
                  <a16:creationId xmlns:a16="http://schemas.microsoft.com/office/drawing/2014/main" id="{B9A09EF3-0DA8-6DD9-F102-F5EE743E7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8" name="Freeform 57">
              <a:extLst>
                <a:ext uri="{FF2B5EF4-FFF2-40B4-BE49-F238E27FC236}">
                  <a16:creationId xmlns:a16="http://schemas.microsoft.com/office/drawing/2014/main" id="{ACA2DB51-75E1-D9FC-39BA-DD67B1B85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9" name="Freeform 58">
              <a:extLst>
                <a:ext uri="{FF2B5EF4-FFF2-40B4-BE49-F238E27FC236}">
                  <a16:creationId xmlns:a16="http://schemas.microsoft.com/office/drawing/2014/main" id="{2905A118-C01F-3294-7833-5EB1876D5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2D22FF8-AB4D-7A1A-55AC-FE4B2583A66A}"/>
              </a:ext>
            </a:extLst>
          </p:cNvPr>
          <p:cNvSpPr txBox="1"/>
          <p:nvPr/>
        </p:nvSpPr>
        <p:spPr>
          <a:xfrm>
            <a:off x="2386012" y="265907"/>
            <a:ext cx="8974678" cy="65488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3900" b="1" dirty="0"/>
              <a:t>Artificial Intelligence (AI)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900" b="1" dirty="0"/>
          </a:p>
          <a:p>
            <a:r>
              <a:rPr lang="en-NZ" sz="3600" dirty="0"/>
              <a:t>Some programmes have attained/exceeded the 	performance levels of human experts &amp; 	professionals 	in executing certain specific tasks. </a:t>
            </a:r>
          </a:p>
          <a:p>
            <a:endParaRPr lang="en-NZ" sz="900" dirty="0"/>
          </a:p>
          <a:p>
            <a:endParaRPr lang="en-NZ" sz="900" dirty="0"/>
          </a:p>
          <a:p>
            <a:r>
              <a:rPr lang="en-NZ" sz="3600" dirty="0"/>
              <a:t>Artificial intelligence in this limited sense is found in 	applications such as – 	</a:t>
            </a:r>
          </a:p>
          <a:p>
            <a:r>
              <a:rPr lang="en-NZ" sz="3600" dirty="0"/>
              <a:t>		search engines</a:t>
            </a:r>
          </a:p>
          <a:p>
            <a:r>
              <a:rPr lang="en-NZ" sz="3600" dirty="0"/>
              <a:t>		voice, handwriting, facial &amp; object recognition</a:t>
            </a:r>
          </a:p>
          <a:p>
            <a:r>
              <a:rPr lang="en-NZ" sz="3600" dirty="0"/>
              <a:t>		health care </a:t>
            </a:r>
          </a:p>
          <a:p>
            <a:r>
              <a:rPr lang="en-NZ" sz="3600" dirty="0"/>
              <a:t>		vaccine &amp; drug development</a:t>
            </a:r>
          </a:p>
          <a:p>
            <a:r>
              <a:rPr lang="en-NZ" sz="3600" dirty="0"/>
              <a:t>		data sifting – Govt departments &amp; legal 			        practices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3600" b="1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3600" b="1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3600" b="1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9360911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D8763A-9424-0C88-30B1-96CE9F262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E7B5A767-B4F7-5746-0214-C35079903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C4A892E-F603-26FF-5B0A-8206B40F10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747675C-CDB3-BB2B-153C-7E83EC946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16DE1A28-612A-903C-232A-EC2A9542F2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6E6BEF1A-D65E-1B8A-AB90-CE581A359F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CEFCC0B6-C06F-4175-7D2D-EBB31598FF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F92E3644-7F2E-D3C3-F8CD-15B648414F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7EAE289C-E933-5173-EE5C-105FBD5652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5995ABC4-B8AE-31C3-5C5A-21A0C3CA09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D97E8844-9967-B6A4-7CBE-A807531C0E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6ADFFCC3-F84A-DD1E-CDF9-4E7237C26C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8C5BDAA0-1871-0EB4-5406-DF0765E4D6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45ABF269-C3CB-3001-4D8C-A5F17C72F2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4CFB5B14-03CF-DA26-AA86-4C5A835DBB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421F110D-5810-FD2F-C442-D4E1CFCF9C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72A322B7-4AE6-3B55-E8DC-921971C2C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59E68BC8-F0EA-3A11-5735-70A6374E88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51AEC0F9-676B-1AD0-3C89-92564579E3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F6311C58-F631-BDF6-8B49-CF63F3FB29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9DDAEB81-91E2-B357-38FF-DE625DEC63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EE4D2293-5CB6-5B7D-F818-E11E653A56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26737D8A-68C6-DFFE-97A6-3E7CCE8301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77604825-71D7-17F8-1FEA-F43FBD2A29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02175C01-385B-988A-D9D9-058AC0BDB4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D969BBA2-8054-F501-4502-1AB45E2C41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8AD7B2FC-E392-68DF-CDC3-CC493F866A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C3012667-B8A1-9AA5-9BA1-918E3E2BEA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62333E62-64B6-5A0B-A06C-D5E812AA49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6E91D523-2F33-B858-CC31-D1639C301F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40D9CFCB-DF6F-D5A4-5AA1-AEB18CC640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63250FF-F961-AD31-134E-90C43BE82F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82398B6D-9109-02B5-4E1A-B5F0FFEE01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008EDE19-84AD-2A52-E4D2-8FECF06155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2CF1F472-DD5E-1447-783C-77417CC03A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7D9438C6-EF5F-7D55-584E-3E5A0E38B5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1A3BA1F0-0987-0ECA-253D-A511D18DE4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96039290-A82F-2414-FAD8-B35A3D7A10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FC53E0DC-652D-1A0A-43A9-7E3E3542E5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7BD52DC9-C982-FEEC-BE41-F4F6E3EAED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E235A52B-60F2-6D09-C3E2-E896A727E2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A9D43B34-AF92-2B77-E3BB-C0A7A9966D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61CEDEA-F2C1-8596-667A-389EE4DAC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2" name="Rectangle 51">
              <a:extLst>
                <a:ext uri="{FF2B5EF4-FFF2-40B4-BE49-F238E27FC236}">
                  <a16:creationId xmlns:a16="http://schemas.microsoft.com/office/drawing/2014/main" id="{609204DE-244F-ACFA-C98F-40BB5247CD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2">
              <a:extLst>
                <a:ext uri="{FF2B5EF4-FFF2-40B4-BE49-F238E27FC236}">
                  <a16:creationId xmlns:a16="http://schemas.microsoft.com/office/drawing/2014/main" id="{5D617A70-4908-DD1E-AE9E-88B1C4C5F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0BFB02F-1340-00A7-1FB6-AD3AE14EB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459087C-1B7A-9E90-B11C-8ED9B684E2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DAFE83D6-A553-8EE2-5376-30732BDCF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5A3D5F05-8B3C-6CAC-D539-F3622842B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0151BF9-C174-3A65-7E8B-15CFF0EA99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DA90C0D5-343C-DB5A-3F70-CB047466B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22C28C69-A587-A51C-BCEE-8E472D03B6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128BB55F-583D-1D4E-75CB-BD2F30C2B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D454D1EE-C1BA-97C9-1F5D-A09F2E1BE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479CD011-2EF7-020F-DC9F-766D2B677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A801878E-4457-78D9-7A3A-D5578DD72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332D475F-CE5C-85DE-CEAB-7CBE88BE4F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FDA54FC8-B813-13D1-A051-07547C2BC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5D4C7543-BEDB-9D7D-E15D-55EA835EF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BA0CCC21-BCBB-E8D3-E453-7D108C949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4DA80CA0-329D-94E6-812B-15F7F49BC8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07533AC7-B8D8-34A4-EB06-3972F187E5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2" name="Freeform 21">
              <a:extLst>
                <a:ext uri="{FF2B5EF4-FFF2-40B4-BE49-F238E27FC236}">
                  <a16:creationId xmlns:a16="http://schemas.microsoft.com/office/drawing/2014/main" id="{97FD1231-3F7C-6B96-FF78-5D32B0038E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F3D3C937-B613-F92B-782F-6D43886CC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F6A7D523-87DA-4FE5-2C48-FB4BF51A2C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4418230A-F48E-8427-5D25-3D82E36B8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0563A00D-E5B8-1291-8F2F-E4DC2A6B0B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4EC2B41E-D6BF-A708-28A5-B04F1CA1BC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E4905978-9702-1C82-ADE5-248888540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7712078E-95FE-1797-224F-6853D06ED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035F1A3E-409F-93A6-5A4D-064609BEB3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CF5A5728-FBF8-120E-23E0-E3BC5B96B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46BB0F35-F664-3E93-16C0-D5B74B6EEB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3" name="Freeform 32">
              <a:extLst>
                <a:ext uri="{FF2B5EF4-FFF2-40B4-BE49-F238E27FC236}">
                  <a16:creationId xmlns:a16="http://schemas.microsoft.com/office/drawing/2014/main" id="{710FE6D1-1F5B-B537-87B7-BB247E7B2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74904B7E-F052-2395-D121-2360461EA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5" name="Freeform 34">
              <a:extLst>
                <a:ext uri="{FF2B5EF4-FFF2-40B4-BE49-F238E27FC236}">
                  <a16:creationId xmlns:a16="http://schemas.microsoft.com/office/drawing/2014/main" id="{CCCD93A5-36FF-78C3-5333-CF067DCAC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6" name="Freeform 35">
              <a:extLst>
                <a:ext uri="{FF2B5EF4-FFF2-40B4-BE49-F238E27FC236}">
                  <a16:creationId xmlns:a16="http://schemas.microsoft.com/office/drawing/2014/main" id="{0046DEE8-F13D-70BC-5915-6FF4A37285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7" name="Freeform 36">
              <a:extLst>
                <a:ext uri="{FF2B5EF4-FFF2-40B4-BE49-F238E27FC236}">
                  <a16:creationId xmlns:a16="http://schemas.microsoft.com/office/drawing/2014/main" id="{CE6CE0F9-E75B-2BC6-A110-7AC4F0841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8" name="Freeform 37">
              <a:extLst>
                <a:ext uri="{FF2B5EF4-FFF2-40B4-BE49-F238E27FC236}">
                  <a16:creationId xmlns:a16="http://schemas.microsoft.com/office/drawing/2014/main" id="{E41B12A9-4D26-ABF2-10E6-D8E4DE3D9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9" name="Freeform 38">
              <a:extLst>
                <a:ext uri="{FF2B5EF4-FFF2-40B4-BE49-F238E27FC236}">
                  <a16:creationId xmlns:a16="http://schemas.microsoft.com/office/drawing/2014/main" id="{A0C9F804-C2F4-DD48-FFA3-EC19DCDEEF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0" name="Freeform 39">
              <a:extLst>
                <a:ext uri="{FF2B5EF4-FFF2-40B4-BE49-F238E27FC236}">
                  <a16:creationId xmlns:a16="http://schemas.microsoft.com/office/drawing/2014/main" id="{BC4DD70D-8172-7493-0949-A77F09E49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1" name="Freeform 40">
              <a:extLst>
                <a:ext uri="{FF2B5EF4-FFF2-40B4-BE49-F238E27FC236}">
                  <a16:creationId xmlns:a16="http://schemas.microsoft.com/office/drawing/2014/main" id="{2B639FC8-3EDF-F470-06EB-2F9975581E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2" name="Freeform 41">
              <a:extLst>
                <a:ext uri="{FF2B5EF4-FFF2-40B4-BE49-F238E27FC236}">
                  <a16:creationId xmlns:a16="http://schemas.microsoft.com/office/drawing/2014/main" id="{976848ED-FCAD-464C-D237-84407A2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3" name="Freeform 42">
              <a:extLst>
                <a:ext uri="{FF2B5EF4-FFF2-40B4-BE49-F238E27FC236}">
                  <a16:creationId xmlns:a16="http://schemas.microsoft.com/office/drawing/2014/main" id="{331A4A6F-AE94-C27B-64BC-CF5A5CBFE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4" name="Freeform 43">
              <a:extLst>
                <a:ext uri="{FF2B5EF4-FFF2-40B4-BE49-F238E27FC236}">
                  <a16:creationId xmlns:a16="http://schemas.microsoft.com/office/drawing/2014/main" id="{BD3A6CF6-002E-859D-674B-113508DA2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5" name="Freeform 44">
              <a:extLst>
                <a:ext uri="{FF2B5EF4-FFF2-40B4-BE49-F238E27FC236}">
                  <a16:creationId xmlns:a16="http://schemas.microsoft.com/office/drawing/2014/main" id="{49BE3A1C-46AB-520E-9A99-17907847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23045C6C-C30A-11B9-2EF4-F89499A7A6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7" name="Freeform 46">
              <a:extLst>
                <a:ext uri="{FF2B5EF4-FFF2-40B4-BE49-F238E27FC236}">
                  <a16:creationId xmlns:a16="http://schemas.microsoft.com/office/drawing/2014/main" id="{6EC155C4-28AC-D2A9-DE58-02D6CCF28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8" name="Freeform 47">
              <a:extLst>
                <a:ext uri="{FF2B5EF4-FFF2-40B4-BE49-F238E27FC236}">
                  <a16:creationId xmlns:a16="http://schemas.microsoft.com/office/drawing/2014/main" id="{B16C0C9C-82A2-9BB1-1E6A-6634B259D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9" name="Freeform 48">
              <a:extLst>
                <a:ext uri="{FF2B5EF4-FFF2-40B4-BE49-F238E27FC236}">
                  <a16:creationId xmlns:a16="http://schemas.microsoft.com/office/drawing/2014/main" id="{334A7942-8091-818A-0F1F-D453298F97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0" name="Freeform 49">
              <a:extLst>
                <a:ext uri="{FF2B5EF4-FFF2-40B4-BE49-F238E27FC236}">
                  <a16:creationId xmlns:a16="http://schemas.microsoft.com/office/drawing/2014/main" id="{1E7C4FCE-AC20-0881-14C0-B58C325A41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1" name="Freeform 50">
              <a:extLst>
                <a:ext uri="{FF2B5EF4-FFF2-40B4-BE49-F238E27FC236}">
                  <a16:creationId xmlns:a16="http://schemas.microsoft.com/office/drawing/2014/main" id="{40C71EEB-84BA-B46E-CFE8-B5BC3C79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2" name="Freeform 51">
              <a:extLst>
                <a:ext uri="{FF2B5EF4-FFF2-40B4-BE49-F238E27FC236}">
                  <a16:creationId xmlns:a16="http://schemas.microsoft.com/office/drawing/2014/main" id="{446A5D5E-A5CB-CA65-8BBA-7BC7A0AD9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3" name="Freeform 52">
              <a:extLst>
                <a:ext uri="{FF2B5EF4-FFF2-40B4-BE49-F238E27FC236}">
                  <a16:creationId xmlns:a16="http://schemas.microsoft.com/office/drawing/2014/main" id="{B9635AD9-635A-D428-C4C7-58240DBA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4" name="Freeform 53">
              <a:extLst>
                <a:ext uri="{FF2B5EF4-FFF2-40B4-BE49-F238E27FC236}">
                  <a16:creationId xmlns:a16="http://schemas.microsoft.com/office/drawing/2014/main" id="{29464809-06F9-A7F0-7BAF-3CEE41639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6B5AFC75-3CB0-A706-C186-53FAEA924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6" name="Freeform 55">
              <a:extLst>
                <a:ext uri="{FF2B5EF4-FFF2-40B4-BE49-F238E27FC236}">
                  <a16:creationId xmlns:a16="http://schemas.microsoft.com/office/drawing/2014/main" id="{07C1DFE2-79BD-34CA-680C-184C200452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7" name="Freeform 56">
              <a:extLst>
                <a:ext uri="{FF2B5EF4-FFF2-40B4-BE49-F238E27FC236}">
                  <a16:creationId xmlns:a16="http://schemas.microsoft.com/office/drawing/2014/main" id="{C78175F3-7D7E-F586-528B-D1E80536E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8" name="Freeform 57">
              <a:extLst>
                <a:ext uri="{FF2B5EF4-FFF2-40B4-BE49-F238E27FC236}">
                  <a16:creationId xmlns:a16="http://schemas.microsoft.com/office/drawing/2014/main" id="{1E2BD20D-CDF3-E326-7909-25AF76059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9" name="Freeform 58">
              <a:extLst>
                <a:ext uri="{FF2B5EF4-FFF2-40B4-BE49-F238E27FC236}">
                  <a16:creationId xmlns:a16="http://schemas.microsoft.com/office/drawing/2014/main" id="{16EA6D93-6901-52D7-641F-19BA5F2DC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416DF66-3FEC-A0F7-64B5-A24AB18E749D}"/>
              </a:ext>
            </a:extLst>
          </p:cNvPr>
          <p:cNvSpPr txBox="1"/>
          <p:nvPr/>
        </p:nvSpPr>
        <p:spPr>
          <a:xfrm>
            <a:off x="2350547" y="290129"/>
            <a:ext cx="5636826" cy="866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3600" b="1" dirty="0"/>
              <a:t>Artificial Intelligence (AI)</a:t>
            </a:r>
            <a:endParaRPr lang="en-US" sz="3300" dirty="0"/>
          </a:p>
        </p:txBody>
      </p:sp>
      <p:pic>
        <p:nvPicPr>
          <p:cNvPr id="6" name="Picture 5" descr="Circuit board. Technology background. Central Computer Processors CPU concept. Motherboard digital chip, tech science background. Integrated communication processor. 3D illustration">
            <a:extLst>
              <a:ext uri="{FF2B5EF4-FFF2-40B4-BE49-F238E27FC236}">
                <a16:creationId xmlns:a16="http://schemas.microsoft.com/office/drawing/2014/main" id="{59E7DD16-5F01-FF90-AA09-6CABCE60CE3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2523" y="2147054"/>
            <a:ext cx="2872320" cy="1917274"/>
          </a:xfrm>
          <a:prstGeom prst="round2DiagRect">
            <a:avLst>
              <a:gd name="adj1" fmla="val 5608"/>
              <a:gd name="adj2" fmla="val 3036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8585F6FF-F32E-A575-8602-B576B3DF2B0F}"/>
              </a:ext>
            </a:extLst>
          </p:cNvPr>
          <p:cNvSpPr txBox="1"/>
          <p:nvPr/>
        </p:nvSpPr>
        <p:spPr>
          <a:xfrm>
            <a:off x="1028700" y="3005471"/>
            <a:ext cx="4641079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sz="3200" b="1" dirty="0">
                <a:solidFill>
                  <a:srgbClr val="FFFF99"/>
                </a:solidFill>
              </a:rPr>
              <a:t>Smart plus vast </a:t>
            </a:r>
          </a:p>
          <a:p>
            <a:pPr algn="ctr"/>
            <a:r>
              <a:rPr lang="en-NZ" sz="3200" b="1" dirty="0">
                <a:solidFill>
                  <a:srgbClr val="FFFF99"/>
                </a:solidFill>
              </a:rPr>
              <a:t>memory capacity </a:t>
            </a:r>
          </a:p>
          <a:p>
            <a:endParaRPr lang="en-NZ" dirty="0"/>
          </a:p>
        </p:txBody>
      </p:sp>
      <p:pic>
        <p:nvPicPr>
          <p:cNvPr id="112" name="Picture 111" descr="Facial recognition Images - Free Download on Magnific ...">
            <a:extLst>
              <a:ext uri="{FF2B5EF4-FFF2-40B4-BE49-F238E27FC236}">
                <a16:creationId xmlns:a16="http://schemas.microsoft.com/office/drawing/2014/main" id="{6322F78E-DE7E-CB96-390E-E3EB251696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9368" y="958533"/>
            <a:ext cx="2162200" cy="1214226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A3B8BE40-7C82-786A-8013-FF73F4AD9546}"/>
              </a:ext>
            </a:extLst>
          </p:cNvPr>
          <p:cNvSpPr txBox="1"/>
          <p:nvPr/>
        </p:nvSpPr>
        <p:spPr>
          <a:xfrm rot="20421086">
            <a:off x="5103765" y="1455624"/>
            <a:ext cx="18509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800" b="1" dirty="0"/>
              <a:t>Facial </a:t>
            </a:r>
          </a:p>
          <a:p>
            <a:r>
              <a:rPr lang="en-NZ" sz="2800" b="1" dirty="0"/>
              <a:t>recognition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AB0789CF-64CA-FB3D-198A-4439F46ED42B}"/>
              </a:ext>
            </a:extLst>
          </p:cNvPr>
          <p:cNvCxnSpPr>
            <a:cxnSpLocks/>
          </p:cNvCxnSpPr>
          <p:nvPr/>
        </p:nvCxnSpPr>
        <p:spPr>
          <a:xfrm flipV="1">
            <a:off x="5225473" y="1644650"/>
            <a:ext cx="1570608" cy="5827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3BBCA6C3-16BA-98B2-4956-2A4CCA29E124}"/>
              </a:ext>
            </a:extLst>
          </p:cNvPr>
          <p:cNvSpPr txBox="1"/>
          <p:nvPr/>
        </p:nvSpPr>
        <p:spPr>
          <a:xfrm>
            <a:off x="10057406" y="1074841"/>
            <a:ext cx="21298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800" b="1" dirty="0"/>
              <a:t>Shoplifter </a:t>
            </a:r>
          </a:p>
          <a:p>
            <a:r>
              <a:rPr lang="en-NZ" sz="2800" b="1" dirty="0"/>
              <a:t>identification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D16092AE-3ECC-5A4C-28AC-FED3EAD95836}"/>
              </a:ext>
            </a:extLst>
          </p:cNvPr>
          <p:cNvCxnSpPr>
            <a:cxnSpLocks/>
          </p:cNvCxnSpPr>
          <p:nvPr/>
        </p:nvCxnSpPr>
        <p:spPr>
          <a:xfrm flipV="1">
            <a:off x="9467825" y="1541890"/>
            <a:ext cx="549917" cy="100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9" name="Picture 128">
            <a:extLst>
              <a:ext uri="{FF2B5EF4-FFF2-40B4-BE49-F238E27FC236}">
                <a16:creationId xmlns:a16="http://schemas.microsoft.com/office/drawing/2014/main" id="{5126A937-4E90-0B37-D580-31DB549EEA8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507" y="2530292"/>
            <a:ext cx="1786256" cy="1198165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2417DA54-4F33-390E-8DF3-9B6F7364C9D2}"/>
              </a:ext>
            </a:extLst>
          </p:cNvPr>
          <p:cNvSpPr txBox="1"/>
          <p:nvPr/>
        </p:nvSpPr>
        <p:spPr>
          <a:xfrm rot="174588">
            <a:off x="5055568" y="2553584"/>
            <a:ext cx="21298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800" b="1" dirty="0"/>
              <a:t>Tumour cell</a:t>
            </a:r>
          </a:p>
          <a:p>
            <a:r>
              <a:rPr lang="en-NZ" sz="2800" b="1" dirty="0"/>
              <a:t>identification</a:t>
            </a:r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80C74A83-6FD6-D58D-C6EB-2268EC0B0B12}"/>
              </a:ext>
            </a:extLst>
          </p:cNvPr>
          <p:cNvCxnSpPr>
            <a:cxnSpLocks/>
          </p:cNvCxnSpPr>
          <p:nvPr/>
        </p:nvCxnSpPr>
        <p:spPr>
          <a:xfrm>
            <a:off x="5225473" y="2975054"/>
            <a:ext cx="1468745" cy="6144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D6BE30DB-3CDE-FCB0-5F20-2C42DDC0F310}"/>
              </a:ext>
            </a:extLst>
          </p:cNvPr>
          <p:cNvSpPr txBox="1"/>
          <p:nvPr/>
        </p:nvSpPr>
        <p:spPr>
          <a:xfrm>
            <a:off x="9985608" y="2628107"/>
            <a:ext cx="233974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b="1" dirty="0"/>
              <a:t>Accuracy of </a:t>
            </a:r>
          </a:p>
          <a:p>
            <a:r>
              <a:rPr lang="en-NZ" sz="3200" b="1" dirty="0"/>
              <a:t>diagnosis</a:t>
            </a:r>
          </a:p>
        </p:txBody>
      </p: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72CDC350-E2D2-67B2-48C3-D36563304252}"/>
              </a:ext>
            </a:extLst>
          </p:cNvPr>
          <p:cNvCxnSpPr>
            <a:cxnSpLocks/>
          </p:cNvCxnSpPr>
          <p:nvPr/>
        </p:nvCxnSpPr>
        <p:spPr>
          <a:xfrm>
            <a:off x="9329696" y="3096377"/>
            <a:ext cx="522564" cy="7033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3" name="Picture 142" descr="OpenCV: Automatic License/Number Plate Recognition (ANPR ...">
            <a:extLst>
              <a:ext uri="{FF2B5EF4-FFF2-40B4-BE49-F238E27FC236}">
                <a16:creationId xmlns:a16="http://schemas.microsoft.com/office/drawing/2014/main" id="{CCDBF919-2740-DED7-6F40-6A4DC814FC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9368" y="4161566"/>
            <a:ext cx="2182325" cy="1214226"/>
          </a:xfrm>
          <a:prstGeom prst="rect">
            <a:avLst/>
          </a:prstGeom>
        </p:spPr>
      </p:pic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EBD8DE94-86FA-CEC3-6951-4B803BFD5BDE}"/>
              </a:ext>
            </a:extLst>
          </p:cNvPr>
          <p:cNvCxnSpPr>
            <a:cxnSpLocks/>
          </p:cNvCxnSpPr>
          <p:nvPr/>
        </p:nvCxnSpPr>
        <p:spPr>
          <a:xfrm>
            <a:off x="4854498" y="3806825"/>
            <a:ext cx="1839720" cy="8651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D3E11C20-1EB9-5B58-A49B-D4446FDB19DB}"/>
              </a:ext>
            </a:extLst>
          </p:cNvPr>
          <p:cNvSpPr txBox="1"/>
          <p:nvPr/>
        </p:nvSpPr>
        <p:spPr>
          <a:xfrm rot="1439588">
            <a:off x="4742045" y="3796660"/>
            <a:ext cx="23174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800" b="1" dirty="0"/>
              <a:t>Number plate </a:t>
            </a:r>
          </a:p>
          <a:p>
            <a:r>
              <a:rPr lang="en-NZ" sz="2800" b="1" dirty="0"/>
              <a:t>recognition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56EEB397-DAF4-87AF-9644-38F8E3AC3F6C}"/>
              </a:ext>
            </a:extLst>
          </p:cNvPr>
          <p:cNvSpPr txBox="1"/>
          <p:nvPr/>
        </p:nvSpPr>
        <p:spPr>
          <a:xfrm>
            <a:off x="9682525" y="4204444"/>
            <a:ext cx="26524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b="1" dirty="0"/>
              <a:t>Stolen vehicle </a:t>
            </a:r>
          </a:p>
          <a:p>
            <a:r>
              <a:rPr lang="en-NZ" sz="3200" b="1" dirty="0"/>
              <a:t>identification</a:t>
            </a:r>
          </a:p>
        </p:txBody>
      </p: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D66158AD-D5F5-DE48-54F4-B9C6EA260C59}"/>
              </a:ext>
            </a:extLst>
          </p:cNvPr>
          <p:cNvCxnSpPr>
            <a:cxnSpLocks/>
            <a:endCxn id="149" idx="1"/>
          </p:cNvCxnSpPr>
          <p:nvPr/>
        </p:nvCxnSpPr>
        <p:spPr>
          <a:xfrm>
            <a:off x="9339759" y="4743053"/>
            <a:ext cx="34276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19CE1EB1-AFE0-98E4-AACF-6EF8F8269F04}"/>
              </a:ext>
            </a:extLst>
          </p:cNvPr>
          <p:cNvSpPr txBox="1"/>
          <p:nvPr/>
        </p:nvSpPr>
        <p:spPr>
          <a:xfrm>
            <a:off x="2350547" y="5920040"/>
            <a:ext cx="1008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 </a:t>
            </a:r>
            <a:r>
              <a:rPr lang="en-NZ" sz="3600" b="1" dirty="0">
                <a:solidFill>
                  <a:srgbClr val="FF0000"/>
                </a:solidFill>
              </a:rPr>
              <a:t>BUT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7E0B1003-8C58-31F0-03FC-40F2B944A519}"/>
              </a:ext>
            </a:extLst>
          </p:cNvPr>
          <p:cNvSpPr txBox="1"/>
          <p:nvPr/>
        </p:nvSpPr>
        <p:spPr>
          <a:xfrm>
            <a:off x="4364652" y="5672964"/>
            <a:ext cx="7182579" cy="1079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NZ" sz="3200" b="1" dirty="0"/>
              <a:t>Tasks requiring everyday knowledge</a:t>
            </a:r>
          </a:p>
          <a:p>
            <a:pPr>
              <a:lnSpc>
                <a:spcPts val="2500"/>
              </a:lnSpc>
            </a:pPr>
            <a:r>
              <a:rPr lang="en-NZ" sz="3200" dirty="0"/>
              <a:t>					</a:t>
            </a:r>
            <a:r>
              <a:rPr lang="en-NZ" sz="3200" b="1" dirty="0"/>
              <a:t>or</a:t>
            </a:r>
          </a:p>
          <a:p>
            <a:pPr>
              <a:lnSpc>
                <a:spcPts val="2500"/>
              </a:lnSpc>
            </a:pPr>
            <a:r>
              <a:rPr lang="en-NZ" sz="3200" b="1" dirty="0"/>
              <a:t>Human flexibility over multiple domains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4107D548-CF2B-90E5-A2CC-A9B4860293DE}"/>
              </a:ext>
            </a:extLst>
          </p:cNvPr>
          <p:cNvSpPr txBox="1"/>
          <p:nvPr/>
        </p:nvSpPr>
        <p:spPr>
          <a:xfrm>
            <a:off x="3420585" y="5874472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600" b="1" dirty="0">
                <a:solidFill>
                  <a:srgbClr val="FF0000"/>
                </a:solidFill>
              </a:rPr>
              <a:t>=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7F14D3A1-EFEF-25C7-B30E-E52A34A2187D}"/>
              </a:ext>
            </a:extLst>
          </p:cNvPr>
          <p:cNvCxnSpPr>
            <a:cxnSpLocks/>
          </p:cNvCxnSpPr>
          <p:nvPr/>
        </p:nvCxnSpPr>
        <p:spPr>
          <a:xfrm>
            <a:off x="3508416" y="6038526"/>
            <a:ext cx="264892" cy="28624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0646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CAA09A-B9C3-0682-9B36-0482CB2DB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3BD1E976-1DB2-007B-5E2C-1B2455B10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p14="http://schemas.microsoft.com/office/powerpoint/2010/main" xmlns:a14="http://schemas.microsoft.com/office/drawing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ACAE3C0-3FE6-F4B3-88D7-EC4059953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E404AC5-097E-9F5C-570A-23CB92DD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876F0108-5D39-0A02-5B44-A1642F80CD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EC9C7ED0-1F6D-1E8A-4F40-93708D9D04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D7366D26-D6A4-B122-F420-BE8F9CB4E1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2A06C8EF-D02D-32C1-0A7D-F597EDCCC6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C5A65917-BBFA-F3C0-F457-48DBCB2E32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9FCDC727-35E0-FFA1-5A37-9CFBB5F562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9DC91BDA-584F-4352-9896-42E923EFB9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E9D96CDE-23A7-14B1-F700-979C064B8A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447C75FC-589A-8214-D8EE-80C16DD85F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4C99C23A-4600-A426-C19D-56A70BAE21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91470814-560E-1BEE-2F1D-A3F9E2D4DB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CF7BD666-EEFD-AD4C-0809-B05922E33B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F1098E09-6B37-BE42-E7DF-8671B7C803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BA831E53-D7C0-FE13-23CD-7528D9AEBB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51E76811-F2B3-C3C4-5A04-E2858CF4D4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3FA60AD8-CBFB-41FD-FA98-C493122E26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4BF5BFC5-1299-C0BB-13FC-227A9CEB73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ECA2B261-8770-1AE2-160F-DE38818205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A42406C4-96E1-4752-7314-0F4274CE3A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6256498C-C052-B066-294B-9A1FE566AF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4413DF44-FC15-B5AF-0D49-53679375C7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A9E670E5-EBF3-89DA-D843-C7CBC17B5A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F840A27E-8878-8FF0-D059-AA18151027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39E76D97-790B-ABAD-F3D0-810E1DFDCC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941BCD7B-0703-48B6-442B-3688E75032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5D0421B8-27A7-613E-24D0-3FFF597106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4A5E2D44-3200-C41E-AE64-6A44EBC9E2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C7E3EDC-37B8-7465-BA1F-72654725E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AFBFA8F6-2847-0460-704B-683586CEEF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691C8B0B-4E4D-D142-8BA6-5392A0AA82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CE8A80D0-E56D-3948-4167-CBD7139DAC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17126D7F-38F7-D0A1-19F0-CC709FE6AC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DA75D103-72FA-26A7-D1EE-4B21893EDE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E2897BE6-E1A0-57BB-728A-56A7A85965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0E195640-7DB5-EF8B-2C63-F7D976B8FA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9B5CC9A1-8585-96B7-A72F-F099E1DB3D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88B94B54-2D51-C327-5304-4038B64D39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28B732B2-07C9-4DB6-E6BC-B41FD76787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8A68FF8-2F33-55C2-0D39-B8217C388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2" name="Rectangle 51">
              <a:extLst>
                <a:ext uri="{FF2B5EF4-FFF2-40B4-BE49-F238E27FC236}">
                  <a16:creationId xmlns:a16="http://schemas.microsoft.com/office/drawing/2014/main" id="{3898BE88-6840-FD5E-27C1-B77024A78F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2">
              <a:extLst>
                <a:ext uri="{FF2B5EF4-FFF2-40B4-BE49-F238E27FC236}">
                  <a16:creationId xmlns:a16="http://schemas.microsoft.com/office/drawing/2014/main" id="{2F0D741F-08AA-880F-1151-C50DE4858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B78B7B6-FD5E-BD6F-4A9B-FADCF4077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60900E7-47E4-17B7-EC23-E90EEF90AB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17041EB5-78F9-C1D0-9106-56408E1E37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80F27FEA-1A89-6AE7-A6C6-EEA1C127F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8EA17C8-D5F6-1305-AA04-97ACAEEBB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52C15BEC-480A-FEA2-1425-A67166647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2C44270-9F2C-E65C-FFF7-2F1B8D5A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4EBAEB59-12AD-1C14-F19B-118EB3353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BE317376-64BD-CD12-0CF1-5EEB58E9C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F3BEEF8A-08F5-95B3-16A6-1E4E0D7E5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8E154B47-2C24-9A87-E93C-43DA6C5848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970994D7-C259-0D5E-B4AE-2BA6AA46AD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69E097F8-39C8-5BB4-71C7-C5E488CF0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2763055F-7225-2E95-B4CA-7ACCE86498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A286A6EB-76DD-891F-EC31-C7E56038D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2FC695D2-1DA2-9892-76E0-1E7E67EDB0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65569A60-1079-2EE9-C445-1C539A9B3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2" name="Freeform 21">
              <a:extLst>
                <a:ext uri="{FF2B5EF4-FFF2-40B4-BE49-F238E27FC236}">
                  <a16:creationId xmlns:a16="http://schemas.microsoft.com/office/drawing/2014/main" id="{FF78A73C-F4B8-69D9-16E1-A1C482D3FD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33803AA8-197B-5481-AAEF-4679AA1EAD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46A2294D-7BAD-7CDE-2326-F7DBD6222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F7AF3941-566C-7567-F73E-7A505758E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2BD785CB-EB8E-E4D5-058B-C62F9413F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89567D54-B4C2-0CEB-E14B-6AA33646C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9529335E-659E-F650-12D9-A436A2ADC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8DC56623-9155-9C14-8607-CFB22D3BD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CC1E1BBB-FAF4-304B-6EAA-06FFE1056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0F030FBB-8264-E96E-9735-E0B4F3BD8D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8509ED91-8BC4-F5EC-BA17-9038AD024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3" name="Freeform 32">
              <a:extLst>
                <a:ext uri="{FF2B5EF4-FFF2-40B4-BE49-F238E27FC236}">
                  <a16:creationId xmlns:a16="http://schemas.microsoft.com/office/drawing/2014/main" id="{905B4374-8E77-8BCD-4252-292DC067A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E9CCA1DD-EA32-EE88-FA40-7F540C7EF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5" name="Freeform 34">
              <a:extLst>
                <a:ext uri="{FF2B5EF4-FFF2-40B4-BE49-F238E27FC236}">
                  <a16:creationId xmlns:a16="http://schemas.microsoft.com/office/drawing/2014/main" id="{049CA263-E305-2B97-8BEB-46EB1BA08A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6" name="Freeform 35">
              <a:extLst>
                <a:ext uri="{FF2B5EF4-FFF2-40B4-BE49-F238E27FC236}">
                  <a16:creationId xmlns:a16="http://schemas.microsoft.com/office/drawing/2014/main" id="{5C16B7F5-961E-BBC8-1A7A-6E1DC60D28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7" name="Freeform 36">
              <a:extLst>
                <a:ext uri="{FF2B5EF4-FFF2-40B4-BE49-F238E27FC236}">
                  <a16:creationId xmlns:a16="http://schemas.microsoft.com/office/drawing/2014/main" id="{5C24E291-F37C-8265-29F6-A11A8B273A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8" name="Freeform 37">
              <a:extLst>
                <a:ext uri="{FF2B5EF4-FFF2-40B4-BE49-F238E27FC236}">
                  <a16:creationId xmlns:a16="http://schemas.microsoft.com/office/drawing/2014/main" id="{9FE9F1A4-3EB2-3D50-28A9-5BA368F10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9" name="Freeform 38">
              <a:extLst>
                <a:ext uri="{FF2B5EF4-FFF2-40B4-BE49-F238E27FC236}">
                  <a16:creationId xmlns:a16="http://schemas.microsoft.com/office/drawing/2014/main" id="{B0F1723B-359D-CE22-B02A-7BD394AC3E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0" name="Freeform 39">
              <a:extLst>
                <a:ext uri="{FF2B5EF4-FFF2-40B4-BE49-F238E27FC236}">
                  <a16:creationId xmlns:a16="http://schemas.microsoft.com/office/drawing/2014/main" id="{D1BAF4E7-E9F4-45AD-F7F7-04E38469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1" name="Freeform 40">
              <a:extLst>
                <a:ext uri="{FF2B5EF4-FFF2-40B4-BE49-F238E27FC236}">
                  <a16:creationId xmlns:a16="http://schemas.microsoft.com/office/drawing/2014/main" id="{30023079-3FBB-410C-F293-E0B8FE06E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2" name="Freeform 41">
              <a:extLst>
                <a:ext uri="{FF2B5EF4-FFF2-40B4-BE49-F238E27FC236}">
                  <a16:creationId xmlns:a16="http://schemas.microsoft.com/office/drawing/2014/main" id="{53204AD3-4BB1-0B92-5034-E73F5C2AC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3" name="Freeform 42">
              <a:extLst>
                <a:ext uri="{FF2B5EF4-FFF2-40B4-BE49-F238E27FC236}">
                  <a16:creationId xmlns:a16="http://schemas.microsoft.com/office/drawing/2014/main" id="{0F677EFC-B66E-1E3D-A04C-4BCF733932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4" name="Freeform 43">
              <a:extLst>
                <a:ext uri="{FF2B5EF4-FFF2-40B4-BE49-F238E27FC236}">
                  <a16:creationId xmlns:a16="http://schemas.microsoft.com/office/drawing/2014/main" id="{BDC5A1BD-27E0-F476-60CD-532586210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5" name="Freeform 44">
              <a:extLst>
                <a:ext uri="{FF2B5EF4-FFF2-40B4-BE49-F238E27FC236}">
                  <a16:creationId xmlns:a16="http://schemas.microsoft.com/office/drawing/2014/main" id="{D528D3C3-A1AB-BD98-5A05-C076ED21C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5FEEF6D-3DF1-F7B0-4A16-4BE468027F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7" name="Freeform 46">
              <a:extLst>
                <a:ext uri="{FF2B5EF4-FFF2-40B4-BE49-F238E27FC236}">
                  <a16:creationId xmlns:a16="http://schemas.microsoft.com/office/drawing/2014/main" id="{4925DF85-FEF9-7ABA-2169-1463E50D19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8" name="Freeform 47">
              <a:extLst>
                <a:ext uri="{FF2B5EF4-FFF2-40B4-BE49-F238E27FC236}">
                  <a16:creationId xmlns:a16="http://schemas.microsoft.com/office/drawing/2014/main" id="{0D2FB77E-51DF-FFC9-6158-B707EE56BF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9" name="Freeform 48">
              <a:extLst>
                <a:ext uri="{FF2B5EF4-FFF2-40B4-BE49-F238E27FC236}">
                  <a16:creationId xmlns:a16="http://schemas.microsoft.com/office/drawing/2014/main" id="{F35D0BE7-34D7-C66A-A922-2D28DDCE2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0" name="Freeform 49">
              <a:extLst>
                <a:ext uri="{FF2B5EF4-FFF2-40B4-BE49-F238E27FC236}">
                  <a16:creationId xmlns:a16="http://schemas.microsoft.com/office/drawing/2014/main" id="{2DF73451-9C9E-1A77-ADB7-04F6BB1D2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1" name="Freeform 50">
              <a:extLst>
                <a:ext uri="{FF2B5EF4-FFF2-40B4-BE49-F238E27FC236}">
                  <a16:creationId xmlns:a16="http://schemas.microsoft.com/office/drawing/2014/main" id="{E1E936D3-12D3-659A-A54B-38E259E03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2" name="Freeform 51">
              <a:extLst>
                <a:ext uri="{FF2B5EF4-FFF2-40B4-BE49-F238E27FC236}">
                  <a16:creationId xmlns:a16="http://schemas.microsoft.com/office/drawing/2014/main" id="{45567B6A-EE6B-70A1-B84B-5A6911B917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3" name="Freeform 52">
              <a:extLst>
                <a:ext uri="{FF2B5EF4-FFF2-40B4-BE49-F238E27FC236}">
                  <a16:creationId xmlns:a16="http://schemas.microsoft.com/office/drawing/2014/main" id="{22F48DED-2545-B9A8-6A61-4879A4621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4" name="Freeform 53">
              <a:extLst>
                <a:ext uri="{FF2B5EF4-FFF2-40B4-BE49-F238E27FC236}">
                  <a16:creationId xmlns:a16="http://schemas.microsoft.com/office/drawing/2014/main" id="{A730E257-325A-9BE0-7AA5-B7385FB73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ECD574E1-D1BD-6FA3-D554-B65DD83448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6" name="Freeform 55">
              <a:extLst>
                <a:ext uri="{FF2B5EF4-FFF2-40B4-BE49-F238E27FC236}">
                  <a16:creationId xmlns:a16="http://schemas.microsoft.com/office/drawing/2014/main" id="{3DE0F301-12E2-7B94-041C-A9D78888C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7" name="Freeform 56">
              <a:extLst>
                <a:ext uri="{FF2B5EF4-FFF2-40B4-BE49-F238E27FC236}">
                  <a16:creationId xmlns:a16="http://schemas.microsoft.com/office/drawing/2014/main" id="{C739F7F4-634F-8BD4-E78D-07272374A0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8" name="Freeform 57">
              <a:extLst>
                <a:ext uri="{FF2B5EF4-FFF2-40B4-BE49-F238E27FC236}">
                  <a16:creationId xmlns:a16="http://schemas.microsoft.com/office/drawing/2014/main" id="{F5A403D8-2D16-5046-ABC5-1274095E4D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9" name="Freeform 58">
              <a:extLst>
                <a:ext uri="{FF2B5EF4-FFF2-40B4-BE49-F238E27FC236}">
                  <a16:creationId xmlns:a16="http://schemas.microsoft.com/office/drawing/2014/main" id="{C4FB3AFC-9DD9-8101-C1B9-3A3BD1833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0885256-1084-0E5D-CC6A-3623DB6613E9}"/>
              </a:ext>
            </a:extLst>
          </p:cNvPr>
          <p:cNvSpPr txBox="1"/>
          <p:nvPr/>
        </p:nvSpPr>
        <p:spPr>
          <a:xfrm>
            <a:off x="2350547" y="290128"/>
            <a:ext cx="5809502" cy="5332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3600" b="1" dirty="0"/>
              <a:t>Artificial Intelligence (AI)</a:t>
            </a:r>
          </a:p>
          <a:p>
            <a:pPr defTabSz="914400">
              <a:lnSpc>
                <a:spcPct val="110000"/>
              </a:lnSpc>
              <a:buSzPct val="125000"/>
            </a:pPr>
            <a:r>
              <a:rPr lang="en-US" sz="3200" dirty="0"/>
              <a:t>A very significant human creation </a:t>
            </a:r>
          </a:p>
          <a:p>
            <a:pPr defTabSz="914400">
              <a:lnSpc>
                <a:spcPct val="110000"/>
              </a:lnSpc>
              <a:buSzPct val="125000"/>
            </a:pPr>
            <a:r>
              <a:rPr lang="en-US" sz="3200" dirty="0"/>
              <a:t>   alongside -</a:t>
            </a:r>
          </a:p>
          <a:p>
            <a:pPr marL="457200" indent="-457200" defTabSz="914400">
              <a:lnSpc>
                <a:spcPct val="110000"/>
              </a:lnSpc>
              <a:buSzPct val="125000"/>
              <a:buFont typeface="Arial" panose="020B0604020202020204" pitchFamily="34" charset="0"/>
              <a:buChar char="•"/>
            </a:pPr>
            <a:r>
              <a:rPr lang="en-US" sz="3200" dirty="0"/>
              <a:t>The wheel</a:t>
            </a:r>
          </a:p>
          <a:p>
            <a:pPr marL="457200" indent="-457200" defTabSz="914400">
              <a:lnSpc>
                <a:spcPct val="110000"/>
              </a:lnSpc>
              <a:buSzPct val="125000"/>
              <a:buFont typeface="Arial" panose="020B0604020202020204" pitchFamily="34" charset="0"/>
              <a:buChar char="•"/>
            </a:pPr>
            <a:r>
              <a:rPr lang="en-US" sz="3200" dirty="0"/>
              <a:t>The steam engine</a:t>
            </a:r>
          </a:p>
          <a:p>
            <a:pPr marL="457200" indent="-457200" defTabSz="914400">
              <a:lnSpc>
                <a:spcPct val="110000"/>
              </a:lnSpc>
              <a:buSzPct val="125000"/>
              <a:buFont typeface="Arial" panose="020B0604020202020204" pitchFamily="34" charset="0"/>
              <a:buChar char="•"/>
            </a:pPr>
            <a:r>
              <a:rPr lang="en-US" sz="3200" dirty="0"/>
              <a:t>The internal combustion engine</a:t>
            </a:r>
          </a:p>
          <a:p>
            <a:pPr marL="457200" indent="-457200" defTabSz="914400">
              <a:lnSpc>
                <a:spcPct val="110000"/>
              </a:lnSpc>
              <a:buSzPct val="125000"/>
              <a:buFont typeface="Arial" panose="020B0604020202020204" pitchFamily="34" charset="0"/>
              <a:buChar char="•"/>
            </a:pPr>
            <a:r>
              <a:rPr lang="en-US" sz="3200" dirty="0"/>
              <a:t>Vaccination</a:t>
            </a:r>
          </a:p>
          <a:p>
            <a:pPr defTabSz="914400">
              <a:lnSpc>
                <a:spcPct val="110000"/>
              </a:lnSpc>
              <a:buSzPct val="125000"/>
            </a:pPr>
            <a:endParaRPr lang="en-US" sz="32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3300" dirty="0"/>
          </a:p>
        </p:txBody>
      </p:sp>
      <p:pic>
        <p:nvPicPr>
          <p:cNvPr id="3" name="Picture 2" descr="Old Wooden Wheel">
            <a:extLst>
              <a:ext uri="{FF2B5EF4-FFF2-40B4-BE49-F238E27FC236}">
                <a16:creationId xmlns:a16="http://schemas.microsoft.com/office/drawing/2014/main" id="{001EE9C7-E098-DEF8-1F38-956E66E387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358" y="1180795"/>
            <a:ext cx="1778450" cy="1673835"/>
          </a:xfrm>
          <a:prstGeom prst="rect">
            <a:avLst/>
          </a:prstGeom>
        </p:spPr>
      </p:pic>
      <p:pic>
        <p:nvPicPr>
          <p:cNvPr id="4" name="Picture 3" descr="A Brief History of the Steam Engine">
            <a:extLst>
              <a:ext uri="{FF2B5EF4-FFF2-40B4-BE49-F238E27FC236}">
                <a16:creationId xmlns:a16="http://schemas.microsoft.com/office/drawing/2014/main" id="{1054A4BE-A610-BC2D-776F-E8805719BA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1216" y="1180795"/>
            <a:ext cx="1857376" cy="2785715"/>
          </a:xfrm>
          <a:prstGeom prst="rect">
            <a:avLst/>
          </a:prstGeom>
        </p:spPr>
      </p:pic>
      <p:pic>
        <p:nvPicPr>
          <p:cNvPr id="5" name="Picture 4" descr="Cutaway Illustration Internal Combustion Engine Showing Stock Vector (Royalty Free) 461425867 | Shutterstock">
            <a:extLst>
              <a:ext uri="{FF2B5EF4-FFF2-40B4-BE49-F238E27FC236}">
                <a16:creationId xmlns:a16="http://schemas.microsoft.com/office/drawing/2014/main" id="{F59A7A28-EB59-7DBE-0FAB-7ACB0E062D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1677" y="3056559"/>
            <a:ext cx="1796130" cy="2502072"/>
          </a:xfrm>
          <a:prstGeom prst="rect">
            <a:avLst/>
          </a:prstGeom>
        </p:spPr>
      </p:pic>
      <p:pic>
        <p:nvPicPr>
          <p:cNvPr id="50" name="Picture 49" descr="Everything You Need to Know About Vaccinations">
            <a:extLst>
              <a:ext uri="{FF2B5EF4-FFF2-40B4-BE49-F238E27FC236}">
                <a16:creationId xmlns:a16="http://schemas.microsoft.com/office/drawing/2014/main" id="{7E0A3A9F-FFF7-E166-CABC-45D90CAA643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4567" y="4149725"/>
            <a:ext cx="1830673" cy="137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1422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4ED5A5-240A-E0AB-6E1F-F7E18B3A5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19EB2A2D-A4A5-6487-A8FE-19C47E4DF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A059BFE-F38D-D32B-EAFD-065D84EF3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F8594CD-EF57-D4A3-106D-3AD9ED4278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65E0E8A0-4633-1791-E1F8-90F6B1DF08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D4B196DE-94F8-29C1-5511-1F4A315200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32758B5B-2607-1E72-76A5-DA6BC6BA0A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F4AFF25C-0396-710C-0E30-878E66D268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83431F2F-DD0F-0C6D-1917-A34DFEA108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4526F05C-327C-76EB-EF54-0C847B2D56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E71B0DF2-9D01-2B88-F400-374FB940E1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D7A90F0F-029B-F5F5-1FB8-F7B9C9CDFC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5B026D76-4F98-2F56-E51E-C751C303E6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200CD74A-6C87-BD34-4F70-4911098748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18976075-F39A-0E90-6156-27E5DD0955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561D49A7-5E64-B6AA-0D33-0E493BE884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957C50B0-727A-A2A5-2F04-C2B90BF157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0C7A42C6-6E8E-5084-B06C-B45B1AEE9D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351F1364-B1BB-40F2-426E-FC1BB73C22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A6D75A3E-C2AA-C4B1-D861-C9314D98CF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51334AD8-1C2F-CB4E-1B6A-082EABE16F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5D36476E-C4F7-6B88-4645-131F1C87A4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ACC82A16-3927-D0BC-C5CE-858CF056D1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7D569A28-4BC2-562B-1CC3-5C3C5A508D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5EA073DD-C0DD-6883-EEBE-CD9D3D5504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34CD2859-8F20-DF99-2CAB-F70964D1E3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DCE6FFD4-F5DE-A169-4EC3-2559473A08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950C0E3E-4E63-DF00-8BFF-68F4DC99B6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33C4ABA1-CA0B-239D-D799-F1D8AE2FD2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64C66014-9AD0-9C8F-B80B-2404F701C3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1E04ACFA-65E7-87BF-843B-1745E49904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927CEB1-71F3-2B32-4240-2B00E0F2C8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2CBD458F-ABEE-6D40-5085-0506C5A39B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AED21888-C9F4-EC40-A238-109A633577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AE971A44-F315-6F5E-BF97-8685CDE751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E1B69BA4-987C-53EA-548C-56AE5C6E2A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CA4787A1-91AC-30A0-852E-F31441DBA7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3DE037B8-5E81-D0C8-3CCE-BBAF840DCD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5546487F-2C8B-0D4C-F5C7-0AF8A3A531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7FE793F8-18F4-8EA5-7D2C-53598D5F5B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A5F71DE6-FFDB-7DCD-866F-4D40A262F6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A52F6FAA-AEFA-D822-21CC-C6C186BA20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2EAB0B0-C561-AA5B-397E-0A71BEF78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2" name="Rectangle 51">
              <a:extLst>
                <a:ext uri="{FF2B5EF4-FFF2-40B4-BE49-F238E27FC236}">
                  <a16:creationId xmlns:a16="http://schemas.microsoft.com/office/drawing/2014/main" id="{A0C0F563-DCC8-3958-A6DE-82263FD4EA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2">
              <a:extLst>
                <a:ext uri="{FF2B5EF4-FFF2-40B4-BE49-F238E27FC236}">
                  <a16:creationId xmlns:a16="http://schemas.microsoft.com/office/drawing/2014/main" id="{E3C34311-ADCC-69D9-DB30-660ABE481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2B06512-6D02-FB83-20E6-867301EDD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6F783EB-6BEA-4620-AED7-B70FECD8A0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262DDDCD-6032-BE19-2D55-38C55EFACC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EE73279C-6222-C9D8-2F5F-D6E3CA1F62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AD71555-8CE0-A5DC-C1B1-CC85B687D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C3472F31-06A7-8734-E8EA-33B4224CC0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1BDF1852-D529-84FA-271B-EFE3EFAF7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98EB2150-0E53-C7CD-AA87-C76E8E17AD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CD5D2F8A-DE98-2F61-842A-76D051589A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C50F82FC-9637-3E2A-13EB-7E01912877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4BECC7E6-B473-2589-7633-3175E07C9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2462C5E5-5772-F5E2-BD8D-FB288C6079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098541DE-251B-B1B4-5C3E-14FB022D38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F917B129-562E-D53F-64D7-5606E03C9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797AE594-F828-E9DC-A5E5-5152DEEDA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FBEF340B-5215-F043-9C3D-F1B470BAF4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3C02F43A-2DCB-2F85-AF97-3F58738622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2" name="Freeform 21">
              <a:extLst>
                <a:ext uri="{FF2B5EF4-FFF2-40B4-BE49-F238E27FC236}">
                  <a16:creationId xmlns:a16="http://schemas.microsoft.com/office/drawing/2014/main" id="{9CF69349-52EA-F97E-ADD2-823E3BF51E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A6371A85-50C0-C517-AD2A-169BF3018E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18405089-0F70-4AB8-2369-A106015F85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0911A2B7-2D56-322D-63A2-21B4D8D7E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8FDA5B1C-3CAD-5EA0-0E53-F6DB61CEB6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BA5CADFB-018F-893D-CD01-C9D69FFC39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A4766E34-0EEC-2CF5-B72B-851D84C7A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6FCF8B17-88D8-2677-BE45-4C9E454F4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76CB28C9-D20C-4174-9926-BE1115412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927D8866-F443-7541-289B-627140E3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43DBF072-0AD5-52C5-04C9-D878841C8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3" name="Freeform 32">
              <a:extLst>
                <a:ext uri="{FF2B5EF4-FFF2-40B4-BE49-F238E27FC236}">
                  <a16:creationId xmlns:a16="http://schemas.microsoft.com/office/drawing/2014/main" id="{CE6CB030-A2D2-05CC-E198-F0F6F58C38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089288A5-AE08-2E9A-B0E8-AD59BECBE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5" name="Freeform 34">
              <a:extLst>
                <a:ext uri="{FF2B5EF4-FFF2-40B4-BE49-F238E27FC236}">
                  <a16:creationId xmlns:a16="http://schemas.microsoft.com/office/drawing/2014/main" id="{2D7BE0AE-C3E3-8593-78C3-867C54CBC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6" name="Freeform 35">
              <a:extLst>
                <a:ext uri="{FF2B5EF4-FFF2-40B4-BE49-F238E27FC236}">
                  <a16:creationId xmlns:a16="http://schemas.microsoft.com/office/drawing/2014/main" id="{DD48A268-DE05-6114-EAB1-DA7A6DB53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7" name="Freeform 36">
              <a:extLst>
                <a:ext uri="{FF2B5EF4-FFF2-40B4-BE49-F238E27FC236}">
                  <a16:creationId xmlns:a16="http://schemas.microsoft.com/office/drawing/2014/main" id="{33FDC3D4-4AC8-F45E-F30A-EF2874C200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8" name="Freeform 37">
              <a:extLst>
                <a:ext uri="{FF2B5EF4-FFF2-40B4-BE49-F238E27FC236}">
                  <a16:creationId xmlns:a16="http://schemas.microsoft.com/office/drawing/2014/main" id="{95E7AF18-C412-E144-AA2A-BC2C6E990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9" name="Freeform 38">
              <a:extLst>
                <a:ext uri="{FF2B5EF4-FFF2-40B4-BE49-F238E27FC236}">
                  <a16:creationId xmlns:a16="http://schemas.microsoft.com/office/drawing/2014/main" id="{179287B9-6FCC-4284-4923-0468A75DB0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0" name="Freeform 39">
              <a:extLst>
                <a:ext uri="{FF2B5EF4-FFF2-40B4-BE49-F238E27FC236}">
                  <a16:creationId xmlns:a16="http://schemas.microsoft.com/office/drawing/2014/main" id="{E3B8ECA5-3C5F-7DA2-374E-42EABB3D84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1" name="Freeform 40">
              <a:extLst>
                <a:ext uri="{FF2B5EF4-FFF2-40B4-BE49-F238E27FC236}">
                  <a16:creationId xmlns:a16="http://schemas.microsoft.com/office/drawing/2014/main" id="{421F2151-D3C9-C4FE-22E0-0BB0677454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2" name="Freeform 41">
              <a:extLst>
                <a:ext uri="{FF2B5EF4-FFF2-40B4-BE49-F238E27FC236}">
                  <a16:creationId xmlns:a16="http://schemas.microsoft.com/office/drawing/2014/main" id="{2ED5722D-0EC5-DC24-45D3-36536C31E4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3" name="Freeform 42">
              <a:extLst>
                <a:ext uri="{FF2B5EF4-FFF2-40B4-BE49-F238E27FC236}">
                  <a16:creationId xmlns:a16="http://schemas.microsoft.com/office/drawing/2014/main" id="{E3E71949-C3D9-174F-8E53-893652684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4" name="Freeform 43">
              <a:extLst>
                <a:ext uri="{FF2B5EF4-FFF2-40B4-BE49-F238E27FC236}">
                  <a16:creationId xmlns:a16="http://schemas.microsoft.com/office/drawing/2014/main" id="{64D8718E-31D7-60C1-6427-4B674D7C45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5" name="Freeform 44">
              <a:extLst>
                <a:ext uri="{FF2B5EF4-FFF2-40B4-BE49-F238E27FC236}">
                  <a16:creationId xmlns:a16="http://schemas.microsoft.com/office/drawing/2014/main" id="{9E09A04C-559D-594A-B77D-7FEBE19850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099A127-88E8-8E36-5D43-7FBB33344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7" name="Freeform 46">
              <a:extLst>
                <a:ext uri="{FF2B5EF4-FFF2-40B4-BE49-F238E27FC236}">
                  <a16:creationId xmlns:a16="http://schemas.microsoft.com/office/drawing/2014/main" id="{FA98D488-0DCD-559F-1E0C-00DAB04A5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8" name="Freeform 47">
              <a:extLst>
                <a:ext uri="{FF2B5EF4-FFF2-40B4-BE49-F238E27FC236}">
                  <a16:creationId xmlns:a16="http://schemas.microsoft.com/office/drawing/2014/main" id="{DE4E2440-2A28-7560-E38F-74D2A0942D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9" name="Freeform 48">
              <a:extLst>
                <a:ext uri="{FF2B5EF4-FFF2-40B4-BE49-F238E27FC236}">
                  <a16:creationId xmlns:a16="http://schemas.microsoft.com/office/drawing/2014/main" id="{B0126CC6-A92A-EFD0-093C-450A4E2679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0" name="Freeform 49">
              <a:extLst>
                <a:ext uri="{FF2B5EF4-FFF2-40B4-BE49-F238E27FC236}">
                  <a16:creationId xmlns:a16="http://schemas.microsoft.com/office/drawing/2014/main" id="{12C52B66-4327-BD9A-7107-8670768071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1" name="Freeform 50">
              <a:extLst>
                <a:ext uri="{FF2B5EF4-FFF2-40B4-BE49-F238E27FC236}">
                  <a16:creationId xmlns:a16="http://schemas.microsoft.com/office/drawing/2014/main" id="{DEA78231-ECC1-CE05-DEB5-783A8D7F9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2" name="Freeform 51">
              <a:extLst>
                <a:ext uri="{FF2B5EF4-FFF2-40B4-BE49-F238E27FC236}">
                  <a16:creationId xmlns:a16="http://schemas.microsoft.com/office/drawing/2014/main" id="{3DD636CF-2374-C2B3-621E-7B573D237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3" name="Freeform 52">
              <a:extLst>
                <a:ext uri="{FF2B5EF4-FFF2-40B4-BE49-F238E27FC236}">
                  <a16:creationId xmlns:a16="http://schemas.microsoft.com/office/drawing/2014/main" id="{8CCE54B2-68C0-EF0C-1608-22E97C77B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4" name="Freeform 53">
              <a:extLst>
                <a:ext uri="{FF2B5EF4-FFF2-40B4-BE49-F238E27FC236}">
                  <a16:creationId xmlns:a16="http://schemas.microsoft.com/office/drawing/2014/main" id="{914D2D6A-FBE4-121A-0D13-7621DC4E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9D5CEB15-56B8-70E8-8437-1462A74CE7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6" name="Freeform 55">
              <a:extLst>
                <a:ext uri="{FF2B5EF4-FFF2-40B4-BE49-F238E27FC236}">
                  <a16:creationId xmlns:a16="http://schemas.microsoft.com/office/drawing/2014/main" id="{C832713E-8F16-8123-5277-BCA0F175D7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7" name="Freeform 56">
              <a:extLst>
                <a:ext uri="{FF2B5EF4-FFF2-40B4-BE49-F238E27FC236}">
                  <a16:creationId xmlns:a16="http://schemas.microsoft.com/office/drawing/2014/main" id="{C35770D9-BD23-E38D-FA87-292BFB13D5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8" name="Freeform 57">
              <a:extLst>
                <a:ext uri="{FF2B5EF4-FFF2-40B4-BE49-F238E27FC236}">
                  <a16:creationId xmlns:a16="http://schemas.microsoft.com/office/drawing/2014/main" id="{401161CE-A6C3-EE75-1E05-79DB68C179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9" name="Freeform 58">
              <a:extLst>
                <a:ext uri="{FF2B5EF4-FFF2-40B4-BE49-F238E27FC236}">
                  <a16:creationId xmlns:a16="http://schemas.microsoft.com/office/drawing/2014/main" id="{5CC40D74-4E39-E5DE-51D5-366E4DE99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E5469FD-A37F-A611-55F7-428C149DD8DB}"/>
              </a:ext>
            </a:extLst>
          </p:cNvPr>
          <p:cNvSpPr txBox="1"/>
          <p:nvPr/>
        </p:nvSpPr>
        <p:spPr>
          <a:xfrm>
            <a:off x="2350546" y="290129"/>
            <a:ext cx="8460329" cy="20768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3900" b="1" dirty="0"/>
              <a:t>Artificial Intelligence (AI)</a:t>
            </a:r>
          </a:p>
          <a:p>
            <a:pPr defTabSz="914400">
              <a:lnSpc>
                <a:spcPct val="110000"/>
              </a:lnSpc>
              <a:buSzPct val="125000"/>
            </a:pPr>
            <a:r>
              <a:rPr lang="en-US" sz="3200" dirty="0">
                <a:solidFill>
                  <a:srgbClr val="FF0000"/>
                </a:solidFill>
              </a:rPr>
              <a:t>*</a:t>
            </a:r>
            <a:r>
              <a:rPr lang="en-US" sz="3200" dirty="0"/>
              <a:t>  </a:t>
            </a:r>
            <a:r>
              <a:rPr lang="en-US" sz="3500" dirty="0"/>
              <a:t>But like the gun or atomic energy carries the </a:t>
            </a:r>
          </a:p>
          <a:p>
            <a:pPr defTabSz="914400">
              <a:lnSpc>
                <a:spcPct val="110000"/>
              </a:lnSpc>
              <a:buSzPct val="125000"/>
            </a:pPr>
            <a:r>
              <a:rPr lang="en-US" sz="3500" dirty="0"/>
              <a:t>      risk of harm in careless or malevolent hands</a:t>
            </a:r>
          </a:p>
        </p:txBody>
      </p:sp>
      <p:pic>
        <p:nvPicPr>
          <p:cNvPr id="6" name="Picture 5" descr="Gun Pointed At Camera PNG by AkiTheFull on DeviantArt">
            <a:extLst>
              <a:ext uri="{FF2B5EF4-FFF2-40B4-BE49-F238E27FC236}">
                <a16:creationId xmlns:a16="http://schemas.microsoft.com/office/drawing/2014/main" id="{3147277A-E601-848C-9DE3-F9D0F00445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8888" y="2557463"/>
            <a:ext cx="3400424" cy="3950591"/>
          </a:xfrm>
          <a:prstGeom prst="rect">
            <a:avLst/>
          </a:prstGeom>
        </p:spPr>
      </p:pic>
      <p:pic>
        <p:nvPicPr>
          <p:cNvPr id="7" name="Picture 6" descr="The Atomic Bomb and the End of World War II | National Security Archive">
            <a:extLst>
              <a:ext uri="{FF2B5EF4-FFF2-40B4-BE49-F238E27FC236}">
                <a16:creationId xmlns:a16="http://schemas.microsoft.com/office/drawing/2014/main" id="{5423226F-C65B-06E0-63ED-63A3CD4613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149" y="2586039"/>
            <a:ext cx="5908630" cy="388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6093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7B14C9-D147-5B62-CC6C-47F5DFB8E190}"/>
              </a:ext>
            </a:extLst>
          </p:cNvPr>
          <p:cNvSpPr txBox="1"/>
          <p:nvPr/>
        </p:nvSpPr>
        <p:spPr>
          <a:xfrm>
            <a:off x="1459140" y="397401"/>
            <a:ext cx="979440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So what is Artificial Intelligence (AI) ?</a:t>
            </a:r>
          </a:p>
          <a:p>
            <a:r>
              <a:rPr lang="en-NZ" sz="3200" dirty="0"/>
              <a:t>Mostly the term is used in a generic sense and includes	any computer-controlled automated process.</a:t>
            </a:r>
          </a:p>
          <a:p>
            <a:endParaRPr lang="en-NZ" sz="3200" dirty="0"/>
          </a:p>
          <a:p>
            <a:r>
              <a:rPr lang="en-NZ" sz="3200" dirty="0" err="1"/>
              <a:t>Eg.</a:t>
            </a:r>
            <a:r>
              <a:rPr lang="en-NZ" sz="3200" dirty="0"/>
              <a:t> supermarket checkout 	</a:t>
            </a:r>
          </a:p>
          <a:p>
            <a:endParaRPr lang="en-NZ" sz="3200" dirty="0"/>
          </a:p>
          <a:p>
            <a:endParaRPr lang="en-NZ" sz="3200" dirty="0"/>
          </a:p>
          <a:p>
            <a:r>
              <a:rPr lang="en-NZ" sz="3200" dirty="0"/>
              <a:t>    								</a:t>
            </a:r>
          </a:p>
          <a:p>
            <a:r>
              <a:rPr lang="en-NZ" sz="3200" dirty="0"/>
              <a:t>								robotic automobile assembly	</a:t>
            </a:r>
          </a:p>
          <a:p>
            <a:r>
              <a:rPr lang="en-NZ" sz="3200" dirty="0"/>
              <a:t>     </a:t>
            </a:r>
          </a:p>
          <a:p>
            <a:endParaRPr lang="en-NZ" sz="3200" dirty="0"/>
          </a:p>
          <a:p>
            <a:r>
              <a:rPr lang="en-NZ" sz="3200" dirty="0"/>
              <a:t>	 conversion speech to text</a:t>
            </a:r>
          </a:p>
          <a:p>
            <a:endParaRPr lang="en-NZ" sz="3200" dirty="0"/>
          </a:p>
        </p:txBody>
      </p:sp>
      <p:pic>
        <p:nvPicPr>
          <p:cNvPr id="3" name="Picture 2" descr="720+ Self Checkout Scanner Stock Photos and Royalty-Free ...">
            <a:extLst>
              <a:ext uri="{FF2B5EF4-FFF2-40B4-BE49-F238E27FC236}">
                <a16:creationId xmlns:a16="http://schemas.microsoft.com/office/drawing/2014/main" id="{5D230A9A-9194-32F8-0177-BC73D3B2BB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343" y="2353279"/>
            <a:ext cx="2742322" cy="1828215"/>
          </a:xfrm>
          <a:prstGeom prst="rect">
            <a:avLst/>
          </a:prstGeom>
        </p:spPr>
      </p:pic>
      <p:pic>
        <p:nvPicPr>
          <p:cNvPr id="4" name="Picture 3" descr="FAW-Volkswagen Vehicle Factory In Qingdao">
            <a:extLst>
              <a:ext uri="{FF2B5EF4-FFF2-40B4-BE49-F238E27FC236}">
                <a16:creationId xmlns:a16="http://schemas.microsoft.com/office/drawing/2014/main" id="{39B03AA3-F131-E88A-7888-EA392D6BC4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7075" y="3836446"/>
            <a:ext cx="2480020" cy="1711798"/>
          </a:xfrm>
          <a:prstGeom prst="rect">
            <a:avLst/>
          </a:prstGeom>
        </p:spPr>
      </p:pic>
      <p:pic>
        <p:nvPicPr>
          <p:cNvPr id="5" name="Picture 4" descr="Speech to Text with Translator - Apps on Google Play">
            <a:extLst>
              <a:ext uri="{FF2B5EF4-FFF2-40B4-BE49-F238E27FC236}">
                <a16:creationId xmlns:a16="http://schemas.microsoft.com/office/drawing/2014/main" id="{86DBA9B4-EFC5-FB32-B751-EF57CA44D1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972" y="4893444"/>
            <a:ext cx="1842696" cy="184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7092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AE945A-F746-9BFC-8DCB-63D8FD5B849B}"/>
              </a:ext>
            </a:extLst>
          </p:cNvPr>
          <p:cNvSpPr txBox="1"/>
          <p:nvPr/>
        </p:nvSpPr>
        <p:spPr>
          <a:xfrm rot="10800000" flipV="1">
            <a:off x="1234440" y="213360"/>
            <a:ext cx="920496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Artificial Intelligence (AI)</a:t>
            </a:r>
          </a:p>
          <a:p>
            <a:r>
              <a:rPr lang="en-NZ" sz="3200" dirty="0"/>
              <a:t>Broadly used includes information sorting and retrieval programmes	</a:t>
            </a:r>
          </a:p>
          <a:p>
            <a:endParaRPr lang="en-NZ" sz="3200" dirty="0"/>
          </a:p>
          <a:p>
            <a:r>
              <a:rPr lang="en-NZ" sz="3200" dirty="0"/>
              <a:t>Identity - facial recognition</a:t>
            </a:r>
          </a:p>
          <a:p>
            <a:endParaRPr lang="en-NZ" sz="3200" dirty="0"/>
          </a:p>
          <a:p>
            <a:endParaRPr lang="en-NZ" sz="3200" dirty="0"/>
          </a:p>
          <a:p>
            <a:r>
              <a:rPr lang="en-NZ" sz="3200" dirty="0"/>
              <a:t>								 Medical diagnosis	</a:t>
            </a:r>
          </a:p>
          <a:p>
            <a:endParaRPr lang="en-NZ" sz="3200" dirty="0"/>
          </a:p>
          <a:p>
            <a:endParaRPr lang="en-NZ" sz="3200" dirty="0"/>
          </a:p>
          <a:p>
            <a:endParaRPr lang="en-NZ" sz="3200" dirty="0"/>
          </a:p>
          <a:p>
            <a:r>
              <a:rPr lang="en-NZ" sz="3200" dirty="0"/>
              <a:t>Research    </a:t>
            </a:r>
          </a:p>
        </p:txBody>
      </p:sp>
      <p:pic>
        <p:nvPicPr>
          <p:cNvPr id="4" name="Picture 3" descr="Facial recognition Images - Free Download on Magnific ...">
            <a:extLst>
              <a:ext uri="{FF2B5EF4-FFF2-40B4-BE49-F238E27FC236}">
                <a16:creationId xmlns:a16="http://schemas.microsoft.com/office/drawing/2014/main" id="{98DF5693-65BC-A798-52DC-2D7C6D6D4A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6070" y="1272730"/>
            <a:ext cx="3785278" cy="2125697"/>
          </a:xfrm>
          <a:prstGeom prst="rect">
            <a:avLst/>
          </a:prstGeom>
        </p:spPr>
      </p:pic>
      <p:pic>
        <p:nvPicPr>
          <p:cNvPr id="5" name="Picture 4" descr="Understanding Your Mammogram Results">
            <a:extLst>
              <a:ext uri="{FF2B5EF4-FFF2-40B4-BE49-F238E27FC236}">
                <a16:creationId xmlns:a16="http://schemas.microsoft.com/office/drawing/2014/main" id="{FDEF8334-E043-7BDA-21A2-58C975B1CB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1506" y="3244958"/>
            <a:ext cx="3432014" cy="1927860"/>
          </a:xfrm>
          <a:prstGeom prst="rect">
            <a:avLst/>
          </a:prstGeom>
        </p:spPr>
      </p:pic>
      <p:pic>
        <p:nvPicPr>
          <p:cNvPr id="6" name="Picture 5" descr="DeepMind Unveils 'AlphaGenome' AI to Unravel the Secrets of DNA Sequences - DongA Science">
            <a:extLst>
              <a:ext uri="{FF2B5EF4-FFF2-40B4-BE49-F238E27FC236}">
                <a16:creationId xmlns:a16="http://schemas.microsoft.com/office/drawing/2014/main" id="{463E83F0-206E-247E-1646-3351DFEEC1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6070" y="4620649"/>
            <a:ext cx="3785278" cy="213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140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501054-7DB5-3AA2-7E44-A991F9719B8C}"/>
              </a:ext>
            </a:extLst>
          </p:cNvPr>
          <p:cNvSpPr txBox="1"/>
          <p:nvPr/>
        </p:nvSpPr>
        <p:spPr>
          <a:xfrm>
            <a:off x="1238490" y="91632"/>
            <a:ext cx="936023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Artificial Intelligence (AI)</a:t>
            </a:r>
          </a:p>
          <a:p>
            <a:endParaRPr lang="en-NZ" sz="1200" dirty="0"/>
          </a:p>
          <a:p>
            <a:pPr>
              <a:lnSpc>
                <a:spcPct val="150000"/>
              </a:lnSpc>
            </a:pPr>
            <a:r>
              <a:rPr lang="en-NZ" sz="3200" dirty="0"/>
              <a:t>A more specific definition –</a:t>
            </a:r>
          </a:p>
          <a:p>
            <a:pPr>
              <a:lnSpc>
                <a:spcPct val="150000"/>
              </a:lnSpc>
            </a:pPr>
            <a:endParaRPr lang="en-NZ" sz="800" dirty="0"/>
          </a:p>
          <a:p>
            <a:pPr>
              <a:lnSpc>
                <a:spcPct val="150000"/>
              </a:lnSpc>
            </a:pPr>
            <a:r>
              <a:rPr lang="en-NZ" sz="3200" dirty="0"/>
              <a:t>Artificial intelligence (AI) might best be described as the ability of computer systems &amp; machines to perform tasks that typically require human intelligence, such as learning, reasoning, problem-solving, &amp; decision-making. </a:t>
            </a:r>
          </a:p>
          <a:p>
            <a:endParaRPr lang="en-NZ" sz="400" dirty="0"/>
          </a:p>
        </p:txBody>
      </p:sp>
    </p:spTree>
    <p:extLst>
      <p:ext uri="{BB962C8B-B14F-4D97-AF65-F5344CB8AC3E}">
        <p14:creationId xmlns:p14="http://schemas.microsoft.com/office/powerpoint/2010/main" val="18097915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2577F0-0172-0434-337E-6FB5B8A0781A}"/>
              </a:ext>
            </a:extLst>
          </p:cNvPr>
          <p:cNvSpPr txBox="1"/>
          <p:nvPr/>
        </p:nvSpPr>
        <p:spPr>
          <a:xfrm>
            <a:off x="1594338" y="181957"/>
            <a:ext cx="9566031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b="1" dirty="0"/>
              <a:t>Artificial Intelligence (AI)</a:t>
            </a:r>
          </a:p>
          <a:p>
            <a:endParaRPr lang="en-NZ" sz="800" b="1" dirty="0"/>
          </a:p>
          <a:p>
            <a:r>
              <a:rPr lang="en-NZ" sz="3200" b="1" dirty="0"/>
              <a:t>Core Characteristics</a:t>
            </a:r>
          </a:p>
          <a:p>
            <a:endParaRPr lang="en-NZ" sz="800" b="1" dirty="0"/>
          </a:p>
          <a:p>
            <a:pPr lvl="0"/>
            <a:r>
              <a:rPr lang="en-NZ" sz="3200" b="1" dirty="0"/>
              <a:t>   *  Simulation of Cognition:</a:t>
            </a:r>
            <a:r>
              <a:rPr lang="en-NZ" sz="3200" dirty="0"/>
              <a:t> Machines mimic human 			mental processes like perception, language 					comprehension &amp; creativity.	</a:t>
            </a:r>
          </a:p>
          <a:p>
            <a:pPr lvl="0"/>
            <a:endParaRPr lang="en-NZ" sz="800" dirty="0"/>
          </a:p>
          <a:p>
            <a:pPr lvl="0"/>
            <a:r>
              <a:rPr lang="en-NZ" sz="3200" b="1" dirty="0"/>
              <a:t>   *  Data-Driven Learning:</a:t>
            </a:r>
            <a:r>
              <a:rPr lang="en-NZ" sz="3200" dirty="0"/>
              <a:t> Programmes analyse large 			datasets to	 identify patterns, adapt to new inputs, 			&amp; improve over time without needing explicit 				hardcoded rules for every scenario.</a:t>
            </a:r>
          </a:p>
          <a:p>
            <a:pPr lvl="0"/>
            <a:endParaRPr lang="en-NZ" sz="800" dirty="0"/>
          </a:p>
          <a:p>
            <a:pPr lvl="0"/>
            <a:r>
              <a:rPr lang="en-NZ" sz="3200" b="1" dirty="0"/>
              <a:t>   *  Autonomous Problem-Solving:</a:t>
            </a:r>
            <a:r>
              <a:rPr lang="en-NZ" sz="3200" dirty="0"/>
              <a:t> Programs reach 				predefined goals or make recommendations 					independently under varying conditions.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268560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113929-EA7B-6928-5450-E2B4F370E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8C6E0B5A-867D-D42D-3A8D-09F08306C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p14="http://schemas.microsoft.com/office/powerpoint/2010/main" xmlns:a14="http://schemas.microsoft.com/office/drawing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D6C1111-11C4-E1F2-B6A8-0CD3FE8DB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1DF5B98-1E81-AC64-F04F-63160AAFE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1BE27150-5E27-D356-C4EB-08D0EF86D2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E2767947-97CC-E6DA-EE5B-66F639308D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E11A3F24-7BB7-D6EF-EF12-7415F73DCE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B702A6F6-154F-6D2E-E4C1-D19C2393A4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46B5D2A7-670C-B0D6-B509-22171C4BB0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7CE47258-010F-DB5E-DA56-44F5FB0514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0B5A8215-E375-BA68-8226-BBC1172838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10B3AB8F-0BC7-C242-195B-D127E0DE48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390C3105-2B0E-AED6-0952-2AF09A7111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3D7D4884-6119-9084-2D9B-FDF0D5DD8F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D1D5FE30-FB5B-F1A7-D692-49E6A05157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658AAF51-B9ED-CD09-6638-2D23E4F50B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11E80073-905B-BD73-98F7-30648BF975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CDC45069-A230-023A-A154-CE59BFB14E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335C5D80-AA21-7759-8394-35F27E5614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537987D9-C63D-18F0-8A93-67164849FF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6FA2855F-840C-2C9A-4FBA-2CEAD00223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67AC016E-2836-15C6-00D4-49AF3EA584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EFDA963D-FB70-5622-B335-57D3D82EA2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AB8D6F13-570F-E017-F610-8F4108371D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D9B59458-8D2B-758E-8828-E30A5C3FC2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C7541203-8194-4CEB-0CAE-17F04C230D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B846E9A3-2076-80F5-2EE1-0E9733AAA0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6171A9C3-8C42-C62D-D427-B75B9B11B6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030BE154-C3D8-37D7-F20C-673533C237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94D4FB65-CE54-9787-7AF9-8E06DA7E42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F7D7B2B9-A506-8411-D515-ADFAC1F3B8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2CD50E1-61EA-0CB9-0AB5-45CC37CCF8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3C58A991-DAF7-4ADA-BD63-C41D78F079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35BA3FA5-C86F-9673-3A38-E028C648FB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29BF834F-FC32-A3B4-01AF-1E8EBF689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EEBE2EB4-57EA-6573-F1A6-1D4F5FDE83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93154528-1F36-3FDB-AD28-F14A745EE3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CB95A532-D048-0D7A-F185-8C2162E299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7C22FD99-5588-B484-0A4E-DB2B474669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828ED085-166F-E966-A4B3-8C13BF50E2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014D1B28-D2FC-E87C-6E4A-828185D253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C49EEFC5-1508-22F7-1CC9-79FC5FE416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NZ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C4C83B5-66B9-743E-CC18-11F2C7927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52" name="Rectangle 51">
              <a:extLst>
                <a:ext uri="{FF2B5EF4-FFF2-40B4-BE49-F238E27FC236}">
                  <a16:creationId xmlns:a16="http://schemas.microsoft.com/office/drawing/2014/main" id="{518AD6A6-C87B-A6E1-CB16-3C818032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2">
              <a:extLst>
                <a:ext uri="{FF2B5EF4-FFF2-40B4-BE49-F238E27FC236}">
                  <a16:creationId xmlns:a16="http://schemas.microsoft.com/office/drawing/2014/main" id="{E0FE432F-5097-8323-7F1A-461E984EB5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B509803-DC29-856D-64F1-8B760DA215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67B08D74-CCC1-2B54-670E-8A1974E024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B8C44456-078C-1865-72DE-88191E8C5C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0BDEF814-A50A-8A4E-94A1-408D6279A7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8698D43-4CB2-3724-8345-101D5FF1A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F0E1CFBA-409E-7096-E7BE-DC42EDAFB5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C9D1B914-7406-8C20-7A72-9F39A8FFBB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4E3059E2-9A38-CAAF-C693-47373A3E4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4A6FFC18-C217-CC52-047E-7D6F2C750C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5BD5714A-380A-76A3-887B-CF4B04BACD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94FE29F6-C471-C7CA-99C6-442C523EA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D114034C-515B-F484-2EB2-E3E556FEF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9C3DEB55-1D57-E804-8E40-D82050A99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3483C84C-4B99-51EB-CF4E-A7E14BBB45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5682E520-9429-E581-2E9D-73E4241B8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978C45C4-0B1B-0908-CDE7-6AD90241D9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97F13993-FCC6-6BE3-81BB-D82D795C9D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2" name="Freeform 21">
              <a:extLst>
                <a:ext uri="{FF2B5EF4-FFF2-40B4-BE49-F238E27FC236}">
                  <a16:creationId xmlns:a16="http://schemas.microsoft.com/office/drawing/2014/main" id="{48D18719-AE02-D7D5-DACB-D2D76018B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30F1EF9D-D1B1-414A-B79C-67E6FF49D0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A3B75290-A840-9950-5D76-6F1CA7F30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BB1C3802-5E2D-5E8E-BAAE-E2F632C02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D5A31817-DD2E-3BA9-EA76-CEBF25637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63A097C9-CA2B-9128-3BB9-4CD320835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948F30A4-BCF8-209E-EE9A-140C60D073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C4A7AF8C-91D7-8966-178B-370C97273E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7BC4461C-7529-D99F-1C33-AC27100EC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8E552E49-04C9-1C25-CFC2-3CB8BD17FF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05D0E846-4951-0FD9-A122-4CEF5DECC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3" name="Freeform 32">
              <a:extLst>
                <a:ext uri="{FF2B5EF4-FFF2-40B4-BE49-F238E27FC236}">
                  <a16:creationId xmlns:a16="http://schemas.microsoft.com/office/drawing/2014/main" id="{CB2EAFA9-FD50-3238-9DB6-6BBDB7F9EC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DBD9C7D-317A-1386-74D6-DEBDDF42B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5" name="Freeform 34">
              <a:extLst>
                <a:ext uri="{FF2B5EF4-FFF2-40B4-BE49-F238E27FC236}">
                  <a16:creationId xmlns:a16="http://schemas.microsoft.com/office/drawing/2014/main" id="{0BABBB9C-79D6-B4C9-8793-2B1168A97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6" name="Freeform 35">
              <a:extLst>
                <a:ext uri="{FF2B5EF4-FFF2-40B4-BE49-F238E27FC236}">
                  <a16:creationId xmlns:a16="http://schemas.microsoft.com/office/drawing/2014/main" id="{C58AEB2B-33B8-4075-3899-1FD72CA755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7" name="Freeform 36">
              <a:extLst>
                <a:ext uri="{FF2B5EF4-FFF2-40B4-BE49-F238E27FC236}">
                  <a16:creationId xmlns:a16="http://schemas.microsoft.com/office/drawing/2014/main" id="{4A38201E-C069-BD34-3937-34B7CEB76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8" name="Freeform 37">
              <a:extLst>
                <a:ext uri="{FF2B5EF4-FFF2-40B4-BE49-F238E27FC236}">
                  <a16:creationId xmlns:a16="http://schemas.microsoft.com/office/drawing/2014/main" id="{8398D9C4-A6F2-93D0-F5B8-78D1A4A71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89" name="Freeform 38">
              <a:extLst>
                <a:ext uri="{FF2B5EF4-FFF2-40B4-BE49-F238E27FC236}">
                  <a16:creationId xmlns:a16="http://schemas.microsoft.com/office/drawing/2014/main" id="{B317352E-9164-8748-6EFA-39BC32BABC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0" name="Freeform 39">
              <a:extLst>
                <a:ext uri="{FF2B5EF4-FFF2-40B4-BE49-F238E27FC236}">
                  <a16:creationId xmlns:a16="http://schemas.microsoft.com/office/drawing/2014/main" id="{A8B204BC-4414-70AF-7A03-1EAFF451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1" name="Freeform 40">
              <a:extLst>
                <a:ext uri="{FF2B5EF4-FFF2-40B4-BE49-F238E27FC236}">
                  <a16:creationId xmlns:a16="http://schemas.microsoft.com/office/drawing/2014/main" id="{18EE68DE-EBC4-5C14-93D1-7ECB767586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2" name="Freeform 41">
              <a:extLst>
                <a:ext uri="{FF2B5EF4-FFF2-40B4-BE49-F238E27FC236}">
                  <a16:creationId xmlns:a16="http://schemas.microsoft.com/office/drawing/2014/main" id="{486019E2-7435-054A-4835-B98EC9DAC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3" name="Freeform 42">
              <a:extLst>
                <a:ext uri="{FF2B5EF4-FFF2-40B4-BE49-F238E27FC236}">
                  <a16:creationId xmlns:a16="http://schemas.microsoft.com/office/drawing/2014/main" id="{DF07FB65-C9A9-FF2D-8CFF-FB71F96B11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4" name="Freeform 43">
              <a:extLst>
                <a:ext uri="{FF2B5EF4-FFF2-40B4-BE49-F238E27FC236}">
                  <a16:creationId xmlns:a16="http://schemas.microsoft.com/office/drawing/2014/main" id="{6121D431-DF8A-D25E-7477-B622D49BB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5" name="Freeform 44">
              <a:extLst>
                <a:ext uri="{FF2B5EF4-FFF2-40B4-BE49-F238E27FC236}">
                  <a16:creationId xmlns:a16="http://schemas.microsoft.com/office/drawing/2014/main" id="{1D124C11-08C9-DA45-784E-AF15D371D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7D78CE6-4CB0-85CC-CF8F-2A0C03120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7" name="Freeform 46">
              <a:extLst>
                <a:ext uri="{FF2B5EF4-FFF2-40B4-BE49-F238E27FC236}">
                  <a16:creationId xmlns:a16="http://schemas.microsoft.com/office/drawing/2014/main" id="{235D1CF3-4FF7-EB28-2FED-4BC04E8D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8" name="Freeform 47">
              <a:extLst>
                <a:ext uri="{FF2B5EF4-FFF2-40B4-BE49-F238E27FC236}">
                  <a16:creationId xmlns:a16="http://schemas.microsoft.com/office/drawing/2014/main" id="{E4F66BB6-0637-708C-7003-FBAB018FB7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99" name="Freeform 48">
              <a:extLst>
                <a:ext uri="{FF2B5EF4-FFF2-40B4-BE49-F238E27FC236}">
                  <a16:creationId xmlns:a16="http://schemas.microsoft.com/office/drawing/2014/main" id="{92899B9B-2527-44BB-6F89-F46F7972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0" name="Freeform 49">
              <a:extLst>
                <a:ext uri="{FF2B5EF4-FFF2-40B4-BE49-F238E27FC236}">
                  <a16:creationId xmlns:a16="http://schemas.microsoft.com/office/drawing/2014/main" id="{18D22B92-958C-C99A-AA85-575596D10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1" name="Freeform 50">
              <a:extLst>
                <a:ext uri="{FF2B5EF4-FFF2-40B4-BE49-F238E27FC236}">
                  <a16:creationId xmlns:a16="http://schemas.microsoft.com/office/drawing/2014/main" id="{511BFCA9-1B9E-E730-A737-FC01EB8B4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2" name="Freeform 51">
              <a:extLst>
                <a:ext uri="{FF2B5EF4-FFF2-40B4-BE49-F238E27FC236}">
                  <a16:creationId xmlns:a16="http://schemas.microsoft.com/office/drawing/2014/main" id="{6A69C376-8200-4C8A-4EAE-9AC32F8FE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3" name="Freeform 52">
              <a:extLst>
                <a:ext uri="{FF2B5EF4-FFF2-40B4-BE49-F238E27FC236}">
                  <a16:creationId xmlns:a16="http://schemas.microsoft.com/office/drawing/2014/main" id="{56D9F459-8323-237C-3588-4355127F4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4" name="Freeform 53">
              <a:extLst>
                <a:ext uri="{FF2B5EF4-FFF2-40B4-BE49-F238E27FC236}">
                  <a16:creationId xmlns:a16="http://schemas.microsoft.com/office/drawing/2014/main" id="{812AC867-DB5A-FD0E-A47B-4CC19850E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8CCAFE7D-45FF-E828-9AAD-398893ABA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6" name="Freeform 55">
              <a:extLst>
                <a:ext uri="{FF2B5EF4-FFF2-40B4-BE49-F238E27FC236}">
                  <a16:creationId xmlns:a16="http://schemas.microsoft.com/office/drawing/2014/main" id="{1F5E42A4-7B09-13C0-BE84-13DA4FB18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7" name="Freeform 56">
              <a:extLst>
                <a:ext uri="{FF2B5EF4-FFF2-40B4-BE49-F238E27FC236}">
                  <a16:creationId xmlns:a16="http://schemas.microsoft.com/office/drawing/2014/main" id="{238EC672-B331-66F2-F81A-5002B921E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8" name="Freeform 57">
              <a:extLst>
                <a:ext uri="{FF2B5EF4-FFF2-40B4-BE49-F238E27FC236}">
                  <a16:creationId xmlns:a16="http://schemas.microsoft.com/office/drawing/2014/main" id="{3CAB4278-03B4-5767-A113-51FF4DBB3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  <p:sp>
          <p:nvSpPr>
            <p:cNvPr id="109" name="Freeform 58">
              <a:extLst>
                <a:ext uri="{FF2B5EF4-FFF2-40B4-BE49-F238E27FC236}">
                  <a16:creationId xmlns:a16="http://schemas.microsoft.com/office/drawing/2014/main" id="{7461DFAB-FDA2-BC0F-15E6-ECCC05F5A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NZ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0AA15D-CB86-8411-CD4C-79B4108F6795}"/>
              </a:ext>
            </a:extLst>
          </p:cNvPr>
          <p:cNvSpPr txBox="1"/>
          <p:nvPr/>
        </p:nvSpPr>
        <p:spPr>
          <a:xfrm>
            <a:off x="2350546" y="290129"/>
            <a:ext cx="8241253" cy="459143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4400" b="1" dirty="0"/>
              <a:t>Artificial Intelligence (AI)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1100" b="1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4400" dirty="0"/>
              <a:t>Last word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40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4400" dirty="0"/>
              <a:t>Oxford AI researcher Michael Wooldridge </a:t>
            </a:r>
            <a:endParaRPr lang="en-US" sz="128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40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6000" dirty="0"/>
              <a:t>“For the foreseeable future, it is a safe bet that far more people will die from natural stupidity than from artificial intelligence”</a:t>
            </a:r>
          </a:p>
        </p:txBody>
      </p:sp>
    </p:spTree>
    <p:extLst>
      <p:ext uri="{BB962C8B-B14F-4D97-AF65-F5344CB8AC3E}">
        <p14:creationId xmlns:p14="http://schemas.microsoft.com/office/powerpoint/2010/main" val="16455071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42360</TotalTime>
  <Words>5233</Words>
  <Application>Microsoft Office PowerPoint</Application>
  <PresentationFormat>Widescreen</PresentationFormat>
  <Paragraphs>818</Paragraphs>
  <Slides>68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2" baseType="lpstr">
      <vt:lpstr>Aptos</vt:lpstr>
      <vt:lpstr>Arial</vt:lpstr>
      <vt:lpstr>Tw Cen MT</vt:lpstr>
      <vt:lpstr>Circuit</vt:lpstr>
      <vt:lpstr>PowerPoint Presentation</vt:lpstr>
      <vt:lpstr>PowerPoint Presentation</vt:lpstr>
      <vt:lpstr>Artificial Intelligence     -  Where did this come from  ?  </vt:lpstr>
      <vt:lpstr>PowerPoint Presentation</vt:lpstr>
      <vt:lpstr>   Key Events  1100 bce -  Simple counting and calculation –     1600 AD           the Abacus, the Logarithm  1600 -1830  Calculating machines – Babbage  1820 -1830  Machine instruction – Jacquard Loom    Programming - Ada Lovelace  1800 -1950  Business Calculators   1930 -1950  Early computers – calculating machines        with greater capacity    WW2 stimulus  -  Alan Turing  1937 -1950  Decimal data finally yields to Binary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Allan Panting</dc:creator>
  <cp:lastModifiedBy>Allan Panting</cp:lastModifiedBy>
  <cp:revision>4</cp:revision>
  <dcterms:created xsi:type="dcterms:W3CDTF">2026-07-06T18:01:21Z</dcterms:created>
  <dcterms:modified xsi:type="dcterms:W3CDTF">2026-10-05T20:36:47Z</dcterms:modified>
</cp:coreProperties>
</file>